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337" r:id="rId3"/>
    <p:sldId id="338" r:id="rId4"/>
    <p:sldId id="361" r:id="rId5"/>
    <p:sldId id="362" r:id="rId6"/>
    <p:sldId id="363" r:id="rId7"/>
    <p:sldId id="364" r:id="rId8"/>
    <p:sldId id="365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55" r:id="rId20"/>
    <p:sldId id="356" r:id="rId21"/>
    <p:sldId id="357" r:id="rId22"/>
    <p:sldId id="358" r:id="rId23"/>
    <p:sldId id="359" r:id="rId24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9">
          <p15:clr>
            <a:srgbClr val="A4A3A4"/>
          </p15:clr>
        </p15:guide>
        <p15:guide id="2" pos="38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6600"/>
    <a:srgbClr val="990033"/>
    <a:srgbClr val="0000FF"/>
    <a:srgbClr val="003366"/>
    <a:srgbClr val="FF0000"/>
    <a:srgbClr val="FF33CC"/>
    <a:srgbClr val="4684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13" autoAdjust="0"/>
    <p:restoredTop sz="77119" autoAdjust="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1389"/>
        <p:guide pos="3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266" y="768"/>
      </p:cViewPr>
      <p:guideLst>
        <p:guide orient="horz" pos="3128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defTabSz="914843">
              <a:defRPr sz="1200"/>
            </a:lvl1pPr>
          </a:lstStyle>
          <a:p>
            <a:pPr>
              <a:defRPr/>
            </a:pPr>
            <a:fld id="{C3527209-8C5F-41D6-9F98-0921C549750E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85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defTabSz="91484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b" anchorCtr="0" compatLnSpc="1">
            <a:prstTxWarp prst="textNoShape">
              <a:avLst/>
            </a:prstTxWarp>
          </a:bodyPr>
          <a:lstStyle>
            <a:lvl1pPr algn="r" defTabSz="914843">
              <a:defRPr sz="1200"/>
            </a:lvl1pPr>
          </a:lstStyle>
          <a:p>
            <a:pPr>
              <a:defRPr/>
            </a:pPr>
            <a:fld id="{554EF85E-36C0-43D4-80BE-7411D38D8E24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1652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/>
            <a:fld id="{8A519D37-AFD2-4757-B8B4-4F26FDB26124}" type="slidenum">
              <a:rPr lang="en-GB" smtClean="0"/>
              <a:pPr defTabSz="914400" eaLnBrk="1" hangingPunct="1"/>
              <a:t>1</a:t>
            </a:fld>
            <a:endParaRPr lang="en-GB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GB" sz="2000" smtClean="0"/>
          </a:p>
        </p:txBody>
      </p:sp>
    </p:spTree>
    <p:extLst>
      <p:ext uri="{BB962C8B-B14F-4D97-AF65-F5344CB8AC3E}">
        <p14:creationId xmlns:p14="http://schemas.microsoft.com/office/powerpoint/2010/main" val="131314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 anchor="b"/>
          <a:lstStyle>
            <a:lvl1pPr defTabSz="9191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91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916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916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916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50820C1-E800-4765-A1EC-36507536F47A}" type="slidenum">
              <a:rPr lang="en-GB" sz="1200"/>
              <a:pPr algn="r" eaLnBrk="1" hangingPunct="1"/>
              <a:t>2</a:t>
            </a:fld>
            <a:endParaRPr lang="en-GB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n-US" sz="2000" smtClean="0"/>
              <a:t>So as you just heard, the ICC was born in 2002 when the Rome Statute entered into force; therefore we are celebrating the Court’s 10</a:t>
            </a:r>
            <a:r>
              <a:rPr lang="en-US" sz="2000" baseline="30000" smtClean="0"/>
              <a:t>th</a:t>
            </a:r>
            <a:r>
              <a:rPr lang="en-US" sz="2000" smtClean="0"/>
              <a:t> anniversary this year.</a:t>
            </a:r>
          </a:p>
          <a:p>
            <a:pPr eaLnBrk="1" hangingPunct="1">
              <a:buFontTx/>
              <a:buChar char="•"/>
            </a:pPr>
            <a:endParaRPr lang="en-GB" sz="2000" smtClean="0"/>
          </a:p>
        </p:txBody>
      </p:sp>
    </p:spTree>
    <p:extLst>
      <p:ext uri="{BB962C8B-B14F-4D97-AF65-F5344CB8AC3E}">
        <p14:creationId xmlns:p14="http://schemas.microsoft.com/office/powerpoint/2010/main" val="1728054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 eaLnBrk="1" hangingPunct="1"/>
            <a:fld id="{A70983E2-EAD4-4582-B7C5-A64034C07B46}" type="slidenum">
              <a:rPr lang="en-GB" smtClean="0"/>
              <a:pPr defTabSz="914400" eaLnBrk="1" hangingPunct="1"/>
              <a:t>22</a:t>
            </a:fld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37633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AF938-D3F2-4B49-9DE6-6438A9C528A2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3A81-2EFA-49EB-BFEE-EED31A0B7513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19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5262F-8A8C-4646-90E6-61A35A6A0927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8D6BF-86C2-42C9-854F-97C916468327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882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5F170-678C-4F6A-98B4-9A64B2088F6B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30397-23AE-4874-B68F-417EB4C9F59D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50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1D114-DD31-49A6-BFEF-2B13B77B4FFC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32C11-7879-4E81-9B01-AE660A19E4D1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776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BF1AB-EFF1-4BEA-ACF0-6BAB73483A9D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6DC43-C37B-4360-AE49-A44422DB33A7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2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535C3-7AC8-4BAA-87D7-BD26A086CB3E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96C58-C930-4CC2-9F8D-590B4F8EA6C3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79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88487-B632-4C41-B79E-09AEFEAD6103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43F6-E6B2-4100-84E6-0898C90B4440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51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A88F1-C979-438B-833E-AEC1B5FF854C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1ABC1-BCA5-4052-8246-3EECC98B0563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87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18722-17A7-4D42-BB1D-FDBCA3C851A4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816EE-4D90-427C-A03C-8828B16AF043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58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888BB-F4C2-48E2-B601-4F1AD4B3E768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F25F5-E6AB-47A0-B921-3BE045B330FB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93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56EDD-EC51-4EAB-84E6-EA7C23A5ADF5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C71B4-845E-42F0-9922-DFDDB310867F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82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3A062-38AF-435D-AFB2-AEBBB50DDD71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2D819-4829-4CDE-868D-18ED953DF601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3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192E3-1926-42A5-A095-EAFDB21E9A76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E6C4B-939B-487C-9AF4-B152C4842919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26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366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D5FD75BE-DD1F-41F7-90DD-F3980B60020A}" type="datetime1">
              <a:rPr lang="it-IT"/>
              <a:pPr>
                <a:defRPr/>
              </a:pPr>
              <a:t>17/11/2014</a:t>
            </a:fld>
            <a:endParaRPr lang="en-GB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3366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366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86D77C38-22A9-4506-B315-92BBD52176E9}" type="slidenum">
              <a:rPr lang="en-GB"/>
              <a:pPr>
                <a:defRPr/>
              </a:pPr>
              <a:t>‹N›</a:t>
            </a:fld>
            <a:endParaRPr lang="en-GB"/>
          </a:p>
        </p:txBody>
      </p:sp>
      <p:pic>
        <p:nvPicPr>
          <p:cNvPr id="1031" name="Picture 7" descr="colourba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219200"/>
            <a:ext cx="798195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ICC CPI Logo street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20" r="64546" b="26718"/>
          <a:stretch>
            <a:fillRect/>
          </a:stretch>
        </p:blipFill>
        <p:spPr bwMode="auto">
          <a:xfrm>
            <a:off x="7924800" y="6019800"/>
            <a:ext cx="7429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6699CC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ChangeArrowheads="1"/>
          </p:cNvSpPr>
          <p:nvPr/>
        </p:nvSpPr>
        <p:spPr bwMode="auto">
          <a:xfrm>
            <a:off x="576263" y="1989138"/>
            <a:ext cx="813593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buClr>
                <a:srgbClr val="4684C2"/>
              </a:buClr>
            </a:pP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Diritto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e </a:t>
            </a:r>
            <a:r>
              <a:rPr lang="en-GB" sz="3200" b="1" dirty="0" err="1">
                <a:solidFill>
                  <a:srgbClr val="003366"/>
                </a:solidFill>
                <a:latin typeface="Palatino Linotype" pitchFamily="18" charset="0"/>
              </a:rPr>
              <a:t>p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olitica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oltre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i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confini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nazionali</a:t>
            </a:r>
            <a:endParaRPr lang="en-GB" sz="3200" b="1" dirty="0" smtClean="0">
              <a:solidFill>
                <a:srgbClr val="003366"/>
              </a:solidFill>
              <a:latin typeface="Palatino Linotype" pitchFamily="18" charset="0"/>
            </a:endParaRPr>
          </a:p>
          <a:p>
            <a:pPr algn="ctr" eaLnBrk="1" hangingPunct="1">
              <a:lnSpc>
                <a:spcPct val="120000"/>
              </a:lnSpc>
              <a:buClr>
                <a:srgbClr val="4684C2"/>
              </a:buClr>
            </a:pPr>
            <a:endParaRPr lang="en-GB" sz="800" b="1" dirty="0" smtClean="0">
              <a:solidFill>
                <a:srgbClr val="003366"/>
              </a:solidFill>
              <a:latin typeface="Palatino Linotype" pitchFamily="18" charset="0"/>
            </a:endParaRPr>
          </a:p>
          <a:p>
            <a:pPr algn="ctr" eaLnBrk="1" hangingPunct="1">
              <a:lnSpc>
                <a:spcPct val="120000"/>
              </a:lnSpc>
              <a:buClr>
                <a:srgbClr val="4684C2"/>
              </a:buClr>
            </a:pP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Il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ruolo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della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Corte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Penale</a:t>
            </a:r>
            <a:r>
              <a:rPr lang="en-GB" sz="3200" b="1" dirty="0" smtClean="0">
                <a:solidFill>
                  <a:srgbClr val="003366"/>
                </a:solidFill>
                <a:latin typeface="Palatino Linotype" pitchFamily="18" charset="0"/>
              </a:rPr>
              <a:t> </a:t>
            </a:r>
            <a:r>
              <a:rPr lang="en-GB" sz="3200" b="1" dirty="0" err="1" smtClean="0">
                <a:solidFill>
                  <a:srgbClr val="003366"/>
                </a:solidFill>
                <a:latin typeface="Palatino Linotype" pitchFamily="18" charset="0"/>
              </a:rPr>
              <a:t>Internazionale</a:t>
            </a:r>
            <a:r>
              <a:rPr lang="en-US" sz="3200" dirty="0" smtClean="0">
                <a:latin typeface="Palatino Linotype" pitchFamily="18" charset="0"/>
              </a:rPr>
              <a:t> </a:t>
            </a:r>
            <a:endParaRPr lang="en-GB" sz="3200" dirty="0">
              <a:latin typeface="Palatino Linotype" pitchFamily="18" charset="0"/>
            </a:endParaRPr>
          </a:p>
        </p:txBody>
      </p:sp>
      <p:pic>
        <p:nvPicPr>
          <p:cNvPr id="2051" name="Picture 7" descr="ic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3860800"/>
            <a:ext cx="3384550" cy="253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0" y="115888"/>
            <a:ext cx="9144000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3600" b="1" dirty="0" err="1" smtClean="0">
                <a:solidFill>
                  <a:srgbClr val="4684C2"/>
                </a:solidFill>
                <a:latin typeface="Palatino Linotype" pitchFamily="18" charset="0"/>
              </a:rPr>
              <a:t>Università</a:t>
            </a:r>
            <a:r>
              <a:rPr lang="en-GB" sz="3600" b="1" dirty="0" smtClean="0">
                <a:solidFill>
                  <a:srgbClr val="4684C2"/>
                </a:solidFill>
                <a:latin typeface="Palatino Linotype" pitchFamily="18" charset="0"/>
              </a:rPr>
              <a:t> di Bologna</a:t>
            </a:r>
            <a:endParaRPr lang="en-GB" sz="3600" b="1" dirty="0">
              <a:solidFill>
                <a:srgbClr val="4684C2"/>
              </a:solidFill>
              <a:latin typeface="Palatino Linotype" pitchFamily="18" charset="0"/>
            </a:endParaRPr>
          </a:p>
          <a:p>
            <a:pPr algn="ctr"/>
            <a:r>
              <a:rPr lang="en-GB" sz="2800" b="1" dirty="0" err="1">
                <a:solidFill>
                  <a:srgbClr val="4684C2"/>
                </a:solidFill>
                <a:latin typeface="Palatino Linotype" pitchFamily="18" charset="0"/>
              </a:rPr>
              <a:t>Dipartimento</a:t>
            </a:r>
            <a:r>
              <a:rPr lang="en-GB" sz="2800" b="1" dirty="0">
                <a:solidFill>
                  <a:srgbClr val="4684C2"/>
                </a:solidFill>
                <a:latin typeface="Palatino Linotype" pitchFamily="18" charset="0"/>
              </a:rPr>
              <a:t> di Scienze Politiche</a:t>
            </a:r>
            <a:endParaRPr lang="en-US" sz="2800" b="1" dirty="0">
              <a:solidFill>
                <a:srgbClr val="4684C2"/>
              </a:solidFill>
              <a:latin typeface="Palatino Linotype" pitchFamily="18" charset="0"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179512" y="4689475"/>
            <a:ext cx="2520826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2000" b="1" dirty="0" smtClean="0">
                <a:solidFill>
                  <a:srgbClr val="003366"/>
                </a:solidFill>
                <a:latin typeface="Palatino Linotype" pitchFamily="18" charset="0"/>
              </a:rPr>
              <a:t>Bologna,</a:t>
            </a:r>
            <a:endParaRPr lang="en-US" sz="2000" b="1" dirty="0">
              <a:solidFill>
                <a:srgbClr val="003366"/>
              </a:solidFill>
              <a:latin typeface="Palatino Linotype" pitchFamily="18" charset="0"/>
            </a:endParaRPr>
          </a:p>
          <a:p>
            <a:pPr algn="ctr" eaLnBrk="0" hangingPunct="0"/>
            <a:r>
              <a:rPr lang="en-US" sz="2000" b="1" dirty="0" smtClean="0">
                <a:solidFill>
                  <a:srgbClr val="003366"/>
                </a:solidFill>
                <a:latin typeface="Palatino Linotype" pitchFamily="18" charset="0"/>
              </a:rPr>
              <a:t>17 </a:t>
            </a:r>
            <a:r>
              <a:rPr lang="en-US" sz="2000" b="1" dirty="0" err="1" smtClean="0">
                <a:solidFill>
                  <a:srgbClr val="003366"/>
                </a:solidFill>
                <a:latin typeface="Palatino Linotype" pitchFamily="18" charset="0"/>
              </a:rPr>
              <a:t>novembre</a:t>
            </a:r>
            <a:r>
              <a:rPr lang="en-US" sz="2000" b="1" dirty="0" smtClean="0">
                <a:solidFill>
                  <a:srgbClr val="003366"/>
                </a:solidFill>
                <a:latin typeface="Palatino Linotype" pitchFamily="18" charset="0"/>
              </a:rPr>
              <a:t> 2014</a:t>
            </a:r>
            <a:r>
              <a:rPr lang="en-GB" sz="2000" b="1" dirty="0" smtClean="0">
                <a:solidFill>
                  <a:srgbClr val="003366"/>
                </a:solidFill>
                <a:latin typeface="Palatino Linotype" pitchFamily="18" charset="0"/>
              </a:rPr>
              <a:t> </a:t>
            </a:r>
            <a:endParaRPr lang="en-US" sz="2000" b="1" dirty="0">
              <a:solidFill>
                <a:srgbClr val="003366"/>
              </a:solidFill>
              <a:latin typeface="Palatino Linotype" pitchFamily="18" charset="0"/>
            </a:endParaRP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6516688" y="4724400"/>
            <a:ext cx="2376487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003366"/>
                </a:solidFill>
                <a:latin typeface="Palatino Linotype" pitchFamily="18" charset="0"/>
              </a:rPr>
              <a:t>Cuno J. Tarfusser</a:t>
            </a:r>
            <a:r>
              <a:rPr lang="en-GB" b="1">
                <a:latin typeface="Palatino Linotype" pitchFamily="18" charset="0"/>
              </a:rPr>
              <a:t> </a:t>
            </a:r>
            <a:endParaRPr lang="en-US" sz="4000" b="1">
              <a:solidFill>
                <a:srgbClr val="4684C2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it-IT" b="1" smtClean="0">
                <a:solidFill>
                  <a:srgbClr val="4684C2"/>
                </a:solidFill>
              </a:rPr>
              <a:t>Finalità della Corte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713788" cy="4932363"/>
          </a:xfrm>
        </p:spPr>
        <p:txBody>
          <a:bodyPr/>
          <a:lstStyle/>
          <a:p>
            <a:pPr algn="ctr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2800" b="1" smtClean="0"/>
              <a:t>Preambolo allo Statuto (estratto)</a:t>
            </a:r>
          </a:p>
          <a:p>
            <a:pPr>
              <a:lnSpc>
                <a:spcPct val="80000"/>
              </a:lnSpc>
            </a:pPr>
            <a:endParaRPr lang="it-IT" sz="900" b="1" smtClean="0"/>
          </a:p>
          <a:p>
            <a:pPr>
              <a:lnSpc>
                <a:spcPct val="80000"/>
              </a:lnSpc>
            </a:pPr>
            <a:r>
              <a:rPr lang="it-IT" sz="2600" b="1" u="sng" smtClean="0"/>
              <a:t>i delitti più gravi che riguardano tutta la comunità internazionale</a:t>
            </a:r>
            <a:r>
              <a:rPr lang="it-IT" sz="2600" smtClean="0"/>
              <a:t> non possono rimanere impuniti e la repressione deve essere garantita rafforzando la cooperazione internazionale</a:t>
            </a:r>
          </a:p>
          <a:p>
            <a:pPr>
              <a:lnSpc>
                <a:spcPct val="80000"/>
              </a:lnSpc>
            </a:pPr>
            <a:endParaRPr lang="it-IT" sz="1000" smtClean="0"/>
          </a:p>
          <a:p>
            <a:pPr>
              <a:lnSpc>
                <a:spcPct val="80000"/>
              </a:lnSpc>
            </a:pPr>
            <a:r>
              <a:rPr lang="it-IT" sz="2600" smtClean="0"/>
              <a:t>è </a:t>
            </a:r>
            <a:r>
              <a:rPr lang="it-IT" sz="2600" b="1" u="sng" smtClean="0"/>
              <a:t>dovere di ciascun Stato esercitare la propria giurisdizione</a:t>
            </a:r>
            <a:r>
              <a:rPr lang="it-IT" sz="2600" smtClean="0"/>
              <a:t> penale nei confronti dei responsabili di crimini internazionali</a:t>
            </a:r>
          </a:p>
          <a:p>
            <a:pPr>
              <a:lnSpc>
                <a:spcPct val="80000"/>
              </a:lnSpc>
            </a:pPr>
            <a:endParaRPr lang="it-IT" sz="1000" smtClean="0"/>
          </a:p>
          <a:p>
            <a:pPr>
              <a:lnSpc>
                <a:spcPct val="80000"/>
              </a:lnSpc>
            </a:pPr>
            <a:r>
              <a:rPr lang="it-IT" sz="2600" smtClean="0"/>
              <a:t>è istituita a tali fini una </a:t>
            </a:r>
            <a:r>
              <a:rPr lang="it-IT" sz="2600" b="1" u="sng" smtClean="0"/>
              <a:t>CPI permanente, indipendente competente a giudicare sui crimini più gravi</a:t>
            </a:r>
            <a:endParaRPr lang="it-IT" sz="2600" smtClean="0"/>
          </a:p>
          <a:p>
            <a:pPr>
              <a:lnSpc>
                <a:spcPct val="80000"/>
              </a:lnSpc>
            </a:pPr>
            <a:endParaRPr lang="it-IT" sz="1000" smtClean="0"/>
          </a:p>
          <a:p>
            <a:pPr>
              <a:lnSpc>
                <a:spcPct val="80000"/>
              </a:lnSpc>
            </a:pPr>
            <a:r>
              <a:rPr lang="it-IT" sz="2600" smtClean="0"/>
              <a:t>la CPI è </a:t>
            </a:r>
            <a:r>
              <a:rPr lang="it-IT" sz="2600" b="1" u="sng" smtClean="0"/>
              <a:t>complementare</a:t>
            </a:r>
            <a:r>
              <a:rPr lang="it-IT" sz="2600" smtClean="0"/>
              <a:t> alle giurisdizioni penali nazionali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Giurisdizione </a:t>
            </a:r>
            <a:r>
              <a:rPr lang="en-US" b="1" i="1" smtClean="0">
                <a:solidFill>
                  <a:srgbClr val="4684C2"/>
                </a:solidFill>
              </a:rPr>
              <a:t>ratione materiae</a:t>
            </a:r>
            <a:endParaRPr lang="it-IT" b="1" i="1" smtClean="0">
              <a:solidFill>
                <a:srgbClr val="4684C2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b="1" smtClean="0">
                <a:solidFill>
                  <a:srgbClr val="000066"/>
                </a:solidFill>
              </a:rPr>
              <a:t>“I</a:t>
            </a:r>
            <a:r>
              <a:rPr lang="it-IT" b="1" smtClean="0"/>
              <a:t> delitti più gravi che riguardano l’insieme della comunità internazionale</a:t>
            </a:r>
            <a:r>
              <a:rPr lang="en-US" b="1" i="1" smtClean="0">
                <a:solidFill>
                  <a:srgbClr val="000066"/>
                </a:solidFill>
              </a:rPr>
              <a:t>”</a:t>
            </a:r>
          </a:p>
          <a:p>
            <a:pPr lvl="1">
              <a:lnSpc>
                <a:spcPct val="80000"/>
              </a:lnSpc>
              <a:buFontTx/>
              <a:buChar char="•"/>
            </a:pPr>
            <a:endParaRPr lang="en-US" sz="3000" b="1" smtClean="0"/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3200" smtClean="0"/>
              <a:t>Crimini contro l’umanitá		art. 7</a:t>
            </a:r>
          </a:p>
          <a:p>
            <a:pPr lvl="1">
              <a:lnSpc>
                <a:spcPct val="80000"/>
              </a:lnSpc>
              <a:buFontTx/>
              <a:buChar char="•"/>
            </a:pPr>
            <a:r>
              <a:rPr lang="en-US" sz="3200" smtClean="0"/>
              <a:t>Crimini di guerra			art. 8</a:t>
            </a:r>
          </a:p>
          <a:p>
            <a:pPr lvl="1">
              <a:lnSpc>
                <a:spcPct val="80000"/>
              </a:lnSpc>
              <a:spcBef>
                <a:spcPts val="900"/>
              </a:spcBef>
              <a:buFontTx/>
              <a:buChar char="•"/>
            </a:pPr>
            <a:r>
              <a:rPr lang="en-US" sz="3200" smtClean="0"/>
              <a:t>Genocidio					art. 9</a:t>
            </a:r>
          </a:p>
          <a:p>
            <a:pPr lvl="1">
              <a:lnSpc>
                <a:spcPct val="80000"/>
              </a:lnSpc>
              <a:spcBef>
                <a:spcPts val="900"/>
              </a:spcBef>
              <a:buFontTx/>
              <a:buChar char="•"/>
            </a:pPr>
            <a:r>
              <a:rPr lang="en-US" sz="3200" smtClean="0"/>
              <a:t>[Crimine di aggressione]		art. 5</a:t>
            </a:r>
          </a:p>
          <a:p>
            <a:pPr lvl="1">
              <a:lnSpc>
                <a:spcPct val="80000"/>
              </a:lnSpc>
              <a:spcBef>
                <a:spcPts val="900"/>
              </a:spcBef>
              <a:buFontTx/>
              <a:buNone/>
            </a:pPr>
            <a:endParaRPr lang="en-US" sz="3000" smtClean="0"/>
          </a:p>
          <a:p>
            <a:pPr lvl="1" algn="ctr">
              <a:lnSpc>
                <a:spcPct val="80000"/>
              </a:lnSpc>
              <a:spcBef>
                <a:spcPts val="900"/>
              </a:spcBef>
              <a:buFontTx/>
              <a:buNone/>
            </a:pPr>
            <a:r>
              <a:rPr lang="en-US" sz="3000" smtClean="0"/>
              <a:t>	</a:t>
            </a:r>
            <a:r>
              <a:rPr lang="en-US" sz="3200" b="1" smtClean="0"/>
              <a:t>L’elemento contestuale</a:t>
            </a:r>
            <a:endParaRPr lang="it-IT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Giurisdizione </a:t>
            </a:r>
            <a:r>
              <a:rPr lang="en-US" b="1" i="1" smtClean="0">
                <a:solidFill>
                  <a:srgbClr val="4684C2"/>
                </a:solidFill>
              </a:rPr>
              <a:t>ratione pesonae, loci, temporis</a:t>
            </a:r>
            <a:r>
              <a:rPr lang="en-US" b="1" smtClean="0">
                <a:solidFill>
                  <a:srgbClr val="4684C2"/>
                </a:solidFill>
              </a:rPr>
              <a:t> – artt. 11 e 12</a:t>
            </a:r>
            <a:r>
              <a:rPr lang="it-IT" b="1" smtClean="0">
                <a:solidFill>
                  <a:srgbClr val="4684C2"/>
                </a:solidFill>
              </a:rPr>
              <a:t/>
            </a:r>
            <a:br>
              <a:rPr lang="it-IT" b="1" smtClean="0">
                <a:solidFill>
                  <a:srgbClr val="4684C2"/>
                </a:solidFill>
              </a:rPr>
            </a:b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lvl="1">
              <a:buClr>
                <a:srgbClr val="003366"/>
              </a:buClr>
              <a:buFont typeface="Tahoma" pitchFamily="34" charset="0"/>
              <a:buChar char="•"/>
            </a:pPr>
            <a:r>
              <a:rPr lang="en-US" smtClean="0"/>
              <a:t>Crimini commessi sul territorio di uno stato parte o da cittadino di uno stato parte, o</a:t>
            </a:r>
          </a:p>
          <a:p>
            <a:pPr lvl="2">
              <a:buClr>
                <a:srgbClr val="003366"/>
              </a:buClr>
              <a:buFont typeface="Tahoma" pitchFamily="34" charset="0"/>
              <a:buChar char="•"/>
            </a:pPr>
            <a:endParaRPr lang="en-US" sz="1000" smtClean="0"/>
          </a:p>
          <a:p>
            <a:pPr lvl="1">
              <a:buClr>
                <a:srgbClr val="003366"/>
              </a:buClr>
              <a:buFont typeface="Tahoma" pitchFamily="34" charset="0"/>
              <a:buChar char="•"/>
            </a:pPr>
            <a:r>
              <a:rPr lang="en-US" smtClean="0"/>
              <a:t>Crimini commessi sul territorio di uno stato non parte e da persona non cittadina di uno stato parte, purchè lo Stato non parte abbia accettato la giurisdizione della Corte.</a:t>
            </a:r>
          </a:p>
          <a:p>
            <a:pPr lvl="2">
              <a:buClr>
                <a:srgbClr val="003366"/>
              </a:buClr>
              <a:buFont typeface="Tahoma" pitchFamily="34" charset="0"/>
              <a:buChar char="•"/>
            </a:pPr>
            <a:endParaRPr lang="en-US" sz="1000" smtClean="0"/>
          </a:p>
          <a:p>
            <a:pPr lvl="1">
              <a:buClr>
                <a:srgbClr val="003366"/>
              </a:buClr>
              <a:buFont typeface="Tahoma" pitchFamily="34" charset="0"/>
              <a:buChar char="•"/>
            </a:pPr>
            <a:r>
              <a:rPr lang="en-GB" smtClean="0"/>
              <a:t>Crimini commessi dopo l’1 luglio 2002</a:t>
            </a:r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476250"/>
            <a:ext cx="8218488" cy="612775"/>
          </a:xfrm>
        </p:spPr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Giurisdizione universale – art. 13(b)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pPr lvl="1"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3200" smtClean="0"/>
              <a:t>Nessun presupposto oggettivo e/o soggettivo é necessario se la segnalazione </a:t>
            </a:r>
            <a:r>
              <a:rPr lang="en-US" sz="3200" b="1" i="1" smtClean="0"/>
              <a:t>(referral)</a:t>
            </a:r>
            <a:r>
              <a:rPr lang="en-US" sz="3200" smtClean="0"/>
              <a:t> della situazione alla Corte é del Consiglio di Sicurezza dell’ONU in applicazione  del Capitolo VII della Carta delle Nazioni Unite</a:t>
            </a:r>
          </a:p>
          <a:p>
            <a:pPr>
              <a:buFont typeface="Wingdings" pitchFamily="2" charset="2"/>
              <a:buNone/>
            </a:pPr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Attivazione della Corte - art. 13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1188"/>
            <a:ext cx="8229600" cy="4244975"/>
          </a:xfrm>
        </p:spPr>
        <p:txBody>
          <a:bodyPr/>
          <a:lstStyle/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mtClean="0"/>
              <a:t>Segnalazione da parte di uno Stato Parte </a:t>
            </a:r>
            <a:r>
              <a:rPr lang="en-US" b="1" i="1" smtClean="0"/>
              <a:t>(state referral)</a:t>
            </a:r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mtClean="0"/>
              <a:t>Segnalazione da parte del Consiglio di Sicurezza </a:t>
            </a:r>
            <a:r>
              <a:rPr lang="en-US" b="1" i="1" smtClean="0"/>
              <a:t>(Security Counsel referral)</a:t>
            </a:r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mtClean="0"/>
              <a:t>Indagini di iniziativa da parte del Procuratore previa autorizzazione della Camera preliminare </a:t>
            </a:r>
            <a:r>
              <a:rPr lang="en-US" b="1" i="1" smtClean="0"/>
              <a:t>(motu proprio investigations)</a:t>
            </a:r>
            <a:endParaRPr lang="it-IT" b="1" i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274638"/>
            <a:ext cx="8964612" cy="1143000"/>
          </a:xfrm>
        </p:spPr>
        <p:txBody>
          <a:bodyPr/>
          <a:lstStyle/>
          <a:p>
            <a:r>
              <a:rPr lang="en-US" sz="3400" b="1" smtClean="0">
                <a:solidFill>
                  <a:srgbClr val="4684C2"/>
                </a:solidFill>
              </a:rPr>
              <a:t>Complementarietá – preambolo e artt. 1 e 17</a:t>
            </a:r>
            <a:endParaRPr lang="it-IT" sz="3400" b="1" smtClean="0">
              <a:solidFill>
                <a:srgbClr val="4684C2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2600" smtClean="0">
                <a:solidFill>
                  <a:srgbClr val="000066"/>
                </a:solidFill>
              </a:rPr>
              <a:t>La CPI è </a:t>
            </a:r>
            <a:r>
              <a:rPr lang="en-GB" sz="2600" b="1" smtClean="0">
                <a:solidFill>
                  <a:srgbClr val="000066"/>
                </a:solidFill>
              </a:rPr>
              <a:t>complementare</a:t>
            </a:r>
            <a:r>
              <a:rPr lang="en-GB" sz="2600" smtClean="0">
                <a:solidFill>
                  <a:srgbClr val="000066"/>
                </a:solidFill>
              </a:rPr>
              <a:t> alle giurisdizioni nazionali</a:t>
            </a:r>
            <a:endParaRPr lang="en-US" sz="2600" smtClean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2600" smtClean="0">
                <a:solidFill>
                  <a:srgbClr val="000066"/>
                </a:solidFill>
              </a:rPr>
              <a:t>Regole che disciplinano le relazioni tra la Corte e le giurisdizione degli Stati Parte</a:t>
            </a:r>
            <a:endParaRPr lang="en-US" sz="2600" b="1" smtClean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2600" smtClean="0">
                <a:solidFill>
                  <a:srgbClr val="000066"/>
                </a:solidFill>
              </a:rPr>
              <a:t>Il primato é riconosciuto alle giurisdizioni che la </a:t>
            </a:r>
            <a:r>
              <a:rPr lang="en-US" sz="2600" b="1" smtClean="0">
                <a:solidFill>
                  <a:srgbClr val="000066"/>
                </a:solidFill>
              </a:rPr>
              <a:t>deve</a:t>
            </a:r>
            <a:r>
              <a:rPr lang="en-US" sz="2600" smtClean="0">
                <a:solidFill>
                  <a:srgbClr val="000066"/>
                </a:solidFill>
              </a:rPr>
              <a:t> esercitare, salvo che: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endParaRPr lang="en-US" sz="800" smtClean="0">
              <a:solidFill>
                <a:srgbClr val="000066"/>
              </a:solidFill>
            </a:endParaRPr>
          </a:p>
          <a:p>
            <a:pPr lvl="1">
              <a:lnSpc>
                <a:spcPct val="90000"/>
              </a:lnSpc>
              <a:buClr>
                <a:srgbClr val="003366"/>
              </a:buClr>
              <a:buFont typeface="Tahoma" pitchFamily="34" charset="0"/>
              <a:buChar char="–"/>
            </a:pPr>
            <a:r>
              <a:rPr lang="en-US" sz="2400" smtClean="0">
                <a:solidFill>
                  <a:srgbClr val="000066"/>
                </a:solidFill>
              </a:rPr>
              <a:t>la giurisdizione nazionale é carente, o </a:t>
            </a:r>
          </a:p>
          <a:p>
            <a:pPr lvl="1">
              <a:lnSpc>
                <a:spcPct val="90000"/>
              </a:lnSpc>
              <a:buClr>
                <a:srgbClr val="003366"/>
              </a:buClr>
              <a:buFont typeface="Tahoma" pitchFamily="34" charset="0"/>
              <a:buChar char="–"/>
            </a:pPr>
            <a:r>
              <a:rPr lang="en-US" sz="2400" smtClean="0">
                <a:solidFill>
                  <a:srgbClr val="000066"/>
                </a:solidFill>
              </a:rPr>
              <a:t>lo Stato non intenda </a:t>
            </a:r>
            <a:r>
              <a:rPr lang="en-US" sz="2400" b="1" smtClean="0">
                <a:solidFill>
                  <a:srgbClr val="000066"/>
                </a:solidFill>
              </a:rPr>
              <a:t>(is unwilling) </a:t>
            </a:r>
            <a:r>
              <a:rPr lang="en-US" sz="2400" smtClean="0">
                <a:solidFill>
                  <a:srgbClr val="000066"/>
                </a:solidFill>
              </a:rPr>
              <a:t> o non sia in grado </a:t>
            </a:r>
            <a:r>
              <a:rPr lang="en-US" sz="2400" b="1" smtClean="0">
                <a:solidFill>
                  <a:srgbClr val="000066"/>
                </a:solidFill>
              </a:rPr>
              <a:t>(is unable) </a:t>
            </a:r>
            <a:r>
              <a:rPr lang="en-US" sz="2400" smtClean="0">
                <a:solidFill>
                  <a:srgbClr val="000066"/>
                </a:solidFill>
              </a:rPr>
              <a:t>di condurre correttamente </a:t>
            </a:r>
            <a:r>
              <a:rPr lang="en-US" sz="2400" b="1" smtClean="0">
                <a:solidFill>
                  <a:srgbClr val="000066"/>
                </a:solidFill>
              </a:rPr>
              <a:t>(genuinely) </a:t>
            </a:r>
            <a:r>
              <a:rPr lang="en-US" sz="2400" smtClean="0">
                <a:solidFill>
                  <a:srgbClr val="000066"/>
                </a:solidFill>
              </a:rPr>
              <a:t>un procedimento interno</a:t>
            </a:r>
            <a:endParaRPr lang="it-IT" sz="2400" smtClean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Normativa applicabile - art. 21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681537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2400" smtClean="0"/>
              <a:t>La gerarchia  delle fonti di diritto: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Tahoma" pitchFamily="34" charset="0"/>
              <a:buChar char="•"/>
            </a:pPr>
            <a:endParaRPr lang="en-US" sz="800" smtClean="0"/>
          </a:p>
          <a:p>
            <a:pPr lvl="1">
              <a:lnSpc>
                <a:spcPct val="80000"/>
              </a:lnSpc>
              <a:spcBef>
                <a:spcPts val="250"/>
              </a:spcBef>
              <a:buFont typeface="Verdana" pitchFamily="34" charset="0"/>
              <a:buChar char="-"/>
            </a:pPr>
            <a:r>
              <a:rPr lang="en-US" sz="2400" smtClean="0"/>
              <a:t>Strumenti costitutivi dell’ICC (Statuto; Regole di procedura e di prova; Regolamento)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Verdana" pitchFamily="34" charset="0"/>
              <a:buChar char="-"/>
            </a:pPr>
            <a:r>
              <a:rPr lang="en-US" sz="2400" smtClean="0"/>
              <a:t>Trattati applicabili ed i principi e le regole del diritto internazionale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Verdana" pitchFamily="34" charset="0"/>
              <a:buChar char="-"/>
            </a:pPr>
            <a:r>
              <a:rPr lang="en-US" sz="2400" smtClean="0"/>
              <a:t>Principi generali di diritto derivanti da sistemi giuridici interni purché non in contrasto con lo Statuto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Verdana" pitchFamily="34" charset="0"/>
              <a:buChar char="-"/>
            </a:pPr>
            <a:endParaRPr lang="en-US" sz="800" smtClean="0"/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2400" smtClean="0"/>
              <a:t>Principi di diritto ricavabili dai precedenti della Corte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Tahoma" pitchFamily="34" charset="0"/>
              <a:buChar char="•"/>
            </a:pPr>
            <a:endParaRPr lang="en-US" sz="800" smtClean="0"/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2400" smtClean="0"/>
              <a:t>Tutte le fonti devono essere applicate tenedo conto dei diritti dell’uomo internazionalmente riconosciuti.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b="1" smtClean="0">
                <a:solidFill>
                  <a:srgbClr val="4684C2"/>
                </a:solidFill>
              </a:rPr>
              <a:t>Principi in tema di responsabilitá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3366"/>
              </a:buClr>
              <a:buFont typeface="Tahoma" pitchFamily="34" charset="0"/>
              <a:buChar char="•"/>
            </a:pPr>
            <a:endParaRPr lang="en-US" sz="1800" smtClean="0"/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3600" smtClean="0"/>
              <a:t>Responsabilitá penale individuale  (art. 25)</a:t>
            </a:r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3600" smtClean="0"/>
              <a:t>Responsabilitá di commando (art. 28)</a:t>
            </a:r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3600" smtClean="0"/>
              <a:t>Irrilevanza della qualifica (art. 27)</a:t>
            </a:r>
          </a:p>
          <a:p>
            <a:pPr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3600" smtClean="0"/>
              <a:t>Ordine del superiore gerarchico e prescrizione ai sensi di legge (art. 33)</a:t>
            </a:r>
          </a:p>
          <a:p>
            <a:pPr>
              <a:buFont typeface="Wingdings" pitchFamily="2" charset="2"/>
              <a:buNone/>
            </a:pPr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Le vittime – art. 68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700"/>
              </a:spcBef>
              <a:buFontTx/>
              <a:buNone/>
            </a:pPr>
            <a:r>
              <a:rPr lang="en-US" sz="3600" b="1" smtClean="0"/>
              <a:t>	Primo e unico organo giudiziario penale internazionale che prevede:</a:t>
            </a:r>
          </a:p>
          <a:p>
            <a:pPr>
              <a:lnSpc>
                <a:spcPct val="90000"/>
              </a:lnSpc>
              <a:spcBef>
                <a:spcPts val="250"/>
              </a:spcBef>
              <a:buFontTx/>
              <a:buChar char="•"/>
            </a:pPr>
            <a:endParaRPr lang="en-US" sz="1600" smtClean="0"/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3600" smtClean="0"/>
              <a:t>la partecipazione delle vittime al procedimento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3600" smtClean="0"/>
              <a:t>forme di risarcimento e riparazione 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3600" smtClean="0"/>
              <a:t>un fondo di garanzia</a:t>
            </a: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3600" smtClean="0"/>
              <a:t>(tutela e protezione)</a:t>
            </a:r>
            <a:endParaRPr lang="it-IT" sz="36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smtClean="0">
                <a:solidFill>
                  <a:srgbClr val="4684C2"/>
                </a:solidFill>
              </a:rPr>
              <a:t> 8 Situationi</a:t>
            </a:r>
            <a:endParaRPr lang="it-IT" sz="4000" b="1" smtClean="0">
              <a:solidFill>
                <a:srgbClr val="4684C2"/>
              </a:solidFill>
            </a:endParaRPr>
          </a:p>
        </p:txBody>
      </p:sp>
      <p:pic>
        <p:nvPicPr>
          <p:cNvPr id="22531" name="Picture 1" descr="Situations_Ed.jpg"/>
          <p:cNvPicPr>
            <a:picLocks noGrp="1" noChangeAspect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24013"/>
            <a:ext cx="8229600" cy="447833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2209800" y="381000"/>
            <a:ext cx="457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GB" sz="2000">
              <a:solidFill>
                <a:srgbClr val="6699CC"/>
              </a:solidFill>
              <a:latin typeface="Palatino Linotype" pitchFamily="18" charset="0"/>
            </a:endParaRPr>
          </a:p>
        </p:txBody>
      </p:sp>
      <p:sp>
        <p:nvSpPr>
          <p:cNvPr id="265220" name="Text Box 6"/>
          <p:cNvSpPr txBox="1">
            <a:spLocks noChangeArrowheads="1"/>
          </p:cNvSpPr>
          <p:nvPr/>
        </p:nvSpPr>
        <p:spPr bwMode="auto">
          <a:xfrm>
            <a:off x="0" y="2249488"/>
            <a:ext cx="9144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buFontTx/>
              <a:buChar char="•"/>
            </a:pPr>
            <a:r>
              <a:rPr lang="it-IT" sz="3000">
                <a:solidFill>
                  <a:srgbClr val="003366"/>
                </a:solidFill>
                <a:latin typeface="Palatino Linotype" pitchFamily="18" charset="0"/>
              </a:rPr>
              <a:t>1945-1948 - TMI di Norimberga e Tokio</a:t>
            </a:r>
          </a:p>
          <a:p>
            <a:pPr eaLnBrk="1" hangingPunct="1"/>
            <a:endParaRPr lang="it-IT" sz="800">
              <a:solidFill>
                <a:srgbClr val="003366"/>
              </a:solidFill>
              <a:latin typeface="Palatino Linotype" pitchFamily="18" charset="0"/>
            </a:endParaRPr>
          </a:p>
          <a:p>
            <a:pPr lvl="1" eaLnBrk="1" hangingPunct="1">
              <a:buFontTx/>
              <a:buChar char="•"/>
            </a:pPr>
            <a:r>
              <a:rPr lang="it-IT" sz="3000">
                <a:solidFill>
                  <a:srgbClr val="003366"/>
                </a:solidFill>
                <a:latin typeface="Palatino Linotype" pitchFamily="18" charset="0"/>
              </a:rPr>
              <a:t>Dagli anni ’50 agli anni ’80 – guerra fredda</a:t>
            </a:r>
          </a:p>
          <a:p>
            <a:pPr eaLnBrk="1" hangingPunct="1">
              <a:buFontTx/>
              <a:buChar char="•"/>
            </a:pPr>
            <a:endParaRPr lang="it-IT" sz="800">
              <a:solidFill>
                <a:srgbClr val="003366"/>
              </a:solidFill>
              <a:latin typeface="Palatino Linotype" pitchFamily="18" charset="0"/>
            </a:endParaRPr>
          </a:p>
          <a:p>
            <a:pPr lvl="1" eaLnBrk="1" hangingPunct="1">
              <a:buFontTx/>
              <a:buChar char="•"/>
            </a:pPr>
            <a:r>
              <a:rPr lang="it-IT" sz="3000">
                <a:solidFill>
                  <a:srgbClr val="003366"/>
                </a:solidFill>
                <a:latin typeface="Palatino Linotype" pitchFamily="18" charset="0"/>
              </a:rPr>
              <a:t>1989 – caduta del muro di Berlino</a:t>
            </a:r>
          </a:p>
          <a:p>
            <a:pPr eaLnBrk="1" hangingPunct="1">
              <a:buFontTx/>
              <a:buChar char="•"/>
            </a:pPr>
            <a:endParaRPr lang="it-IT" sz="800">
              <a:solidFill>
                <a:srgbClr val="003366"/>
              </a:solidFill>
              <a:latin typeface="Palatino Linotype" pitchFamily="18" charset="0"/>
            </a:endParaRPr>
          </a:p>
          <a:p>
            <a:pPr lvl="1" eaLnBrk="1" hangingPunct="1">
              <a:buFontTx/>
              <a:buChar char="•"/>
            </a:pPr>
            <a:r>
              <a:rPr lang="it-IT" sz="3000">
                <a:solidFill>
                  <a:srgbClr val="003366"/>
                </a:solidFill>
                <a:latin typeface="Palatino Linotype" pitchFamily="18" charset="0"/>
              </a:rPr>
              <a:t>Atomizzazione delle federazioni e crollo del regimi comunisti</a:t>
            </a:r>
          </a:p>
          <a:p>
            <a:pPr lvl="1" eaLnBrk="1" hangingPunct="1">
              <a:buFontTx/>
              <a:buChar char="•"/>
            </a:pPr>
            <a:r>
              <a:rPr lang="it-IT" sz="3000">
                <a:solidFill>
                  <a:srgbClr val="003366"/>
                </a:solidFill>
                <a:latin typeface="Palatino Linotype" pitchFamily="18" charset="0"/>
              </a:rPr>
              <a:t>Tribunali “ad hoc”: ICTY e ICTR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215900" y="274638"/>
            <a:ext cx="87122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it-IT" sz="3200" b="1">
                <a:solidFill>
                  <a:srgbClr val="4684C2"/>
                </a:solidFill>
                <a:latin typeface="Palatino Linotype" pitchFamily="18" charset="0"/>
              </a:rPr>
              <a:t>Storia del Diritto Penale Internazionale</a:t>
            </a:r>
            <a:r>
              <a:rPr lang="en-US" sz="3200" b="1">
                <a:solidFill>
                  <a:srgbClr val="4684C2"/>
                </a:solidFill>
                <a:latin typeface="Palatino Linotype" pitchFamily="18" charset="0"/>
              </a:rPr>
              <a:t> </a:t>
            </a:r>
            <a:endParaRPr lang="en-US" sz="3600" b="1">
              <a:solidFill>
                <a:srgbClr val="4684C2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5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5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5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5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err="1" smtClean="0">
                <a:solidFill>
                  <a:srgbClr val="4684C2"/>
                </a:solidFill>
              </a:rPr>
              <a:t>Casi</a:t>
            </a:r>
            <a:endParaRPr lang="it-IT" sz="4000" b="1" dirty="0" smtClean="0">
              <a:solidFill>
                <a:srgbClr val="4684C2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520825"/>
            <a:ext cx="8039100" cy="50403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21		</a:t>
            </a:r>
            <a:r>
              <a:rPr lang="en-GB" sz="2400" dirty="0" err="1" smtClean="0">
                <a:cs typeface="Arial" charset="0"/>
              </a:rPr>
              <a:t>Casi</a:t>
            </a:r>
            <a:endParaRPr lang="en-GB" sz="24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34 	  	</a:t>
            </a:r>
            <a:r>
              <a:rPr lang="en-GB" sz="2400" dirty="0" err="1" smtClean="0">
                <a:cs typeface="Arial" charset="0"/>
              </a:rPr>
              <a:t>Indagati</a:t>
            </a:r>
            <a:r>
              <a:rPr lang="en-GB" sz="2400" dirty="0" smtClean="0">
                <a:cs typeface="Arial" charset="0"/>
              </a:rPr>
              <a:t> / </a:t>
            </a:r>
            <a:r>
              <a:rPr lang="en-GB" sz="2400" dirty="0" err="1" smtClean="0">
                <a:cs typeface="Arial" charset="0"/>
              </a:rPr>
              <a:t>imputati</a:t>
            </a:r>
            <a:endParaRPr lang="en-GB" sz="24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25 (+1)  	</a:t>
            </a:r>
            <a:r>
              <a:rPr lang="en-GB" sz="2400" dirty="0" err="1" smtClean="0">
                <a:cs typeface="Arial" charset="0"/>
              </a:rPr>
              <a:t>Mandati</a:t>
            </a:r>
            <a:r>
              <a:rPr lang="en-GB" sz="2400" dirty="0" smtClean="0">
                <a:cs typeface="Arial" charset="0"/>
              </a:rPr>
              <a:t> di </a:t>
            </a:r>
            <a:r>
              <a:rPr lang="en-GB" sz="2400" dirty="0" err="1" smtClean="0">
                <a:cs typeface="Arial" charset="0"/>
              </a:rPr>
              <a:t>arresto</a:t>
            </a:r>
            <a:r>
              <a:rPr lang="en-GB" sz="2400" dirty="0" smtClean="0">
                <a:cs typeface="Arial" charset="0"/>
              </a:rPr>
              <a:t> (6 </a:t>
            </a:r>
            <a:r>
              <a:rPr lang="en-GB" sz="2400" dirty="0" err="1" smtClean="0">
                <a:cs typeface="Arial" charset="0"/>
              </a:rPr>
              <a:t>eseguiti</a:t>
            </a:r>
            <a:r>
              <a:rPr lang="en-GB" sz="2400" dirty="0" smtClean="0">
                <a:cs typeface="Arial" charset="0"/>
              </a:rPr>
              <a:t>, 10 non 			</a:t>
            </a:r>
            <a:r>
              <a:rPr lang="en-GB" sz="2400" dirty="0" err="1" smtClean="0">
                <a:cs typeface="Arial" charset="0"/>
              </a:rPr>
              <a:t>eseguiti</a:t>
            </a:r>
            <a:r>
              <a:rPr lang="en-GB" sz="2400" dirty="0" smtClean="0">
                <a:cs typeface="Arial" charset="0"/>
              </a:rPr>
              <a:t>, 3 </a:t>
            </a:r>
            <a:r>
              <a:rPr lang="en-GB" sz="2400" dirty="0" err="1" smtClean="0">
                <a:cs typeface="Arial" charset="0"/>
              </a:rPr>
              <a:t>deceduti</a:t>
            </a:r>
            <a:r>
              <a:rPr lang="en-GB" sz="2400" dirty="0" smtClean="0">
                <a:cs typeface="Arial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GB" sz="2400" b="1" dirty="0" smtClean="0">
                <a:cs typeface="Arial" charset="0"/>
              </a:rPr>
              <a:t>1		</a:t>
            </a:r>
            <a:r>
              <a:rPr lang="en-GB" sz="2400" b="1" i="1" dirty="0" err="1" smtClean="0">
                <a:cs typeface="Arial" charset="0"/>
              </a:rPr>
              <a:t>Richiesta</a:t>
            </a:r>
            <a:r>
              <a:rPr lang="en-GB" sz="2400" b="1" i="1" dirty="0" smtClean="0">
                <a:cs typeface="Arial" charset="0"/>
              </a:rPr>
              <a:t> di </a:t>
            </a:r>
            <a:r>
              <a:rPr lang="en-GB" sz="2400" b="1" i="1" dirty="0" err="1" smtClean="0">
                <a:cs typeface="Arial" charset="0"/>
              </a:rPr>
              <a:t>arresto</a:t>
            </a:r>
            <a:r>
              <a:rPr lang="en-GB" sz="2400" b="1" i="1" dirty="0" smtClean="0">
                <a:cs typeface="Arial" charset="0"/>
              </a:rPr>
              <a:t> </a:t>
            </a:r>
            <a:r>
              <a:rPr lang="en-GB" sz="2400" b="1" i="1" dirty="0" err="1" smtClean="0">
                <a:cs typeface="Arial" charset="0"/>
              </a:rPr>
              <a:t>respinta</a:t>
            </a:r>
            <a:r>
              <a:rPr lang="en-GB" sz="2400" b="1" i="1" dirty="0" smtClean="0">
                <a:cs typeface="Arial" charset="0"/>
              </a:rPr>
              <a:t> </a:t>
            </a:r>
            <a:r>
              <a:rPr lang="en-GB" sz="2400" dirty="0" smtClean="0">
                <a:cs typeface="Arial" charset="0"/>
              </a:rPr>
              <a:t>		   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9		</a:t>
            </a:r>
            <a:r>
              <a:rPr lang="en-GB" sz="2400" dirty="0" err="1" smtClean="0">
                <a:cs typeface="Arial" charset="0"/>
              </a:rPr>
              <a:t>Mandati</a:t>
            </a:r>
            <a:r>
              <a:rPr lang="en-GB" sz="2400" dirty="0" smtClean="0">
                <a:cs typeface="Arial" charset="0"/>
              </a:rPr>
              <a:t> di </a:t>
            </a:r>
            <a:r>
              <a:rPr lang="en-GB" sz="2400" dirty="0" err="1" smtClean="0">
                <a:cs typeface="Arial" charset="0"/>
              </a:rPr>
              <a:t>comparizione</a:t>
            </a:r>
            <a:r>
              <a:rPr lang="en-GB" sz="2400" dirty="0" smtClean="0">
                <a:cs typeface="Arial" charset="0"/>
              </a:rPr>
              <a:t> (</a:t>
            </a:r>
            <a:r>
              <a:rPr lang="en-GB" sz="2400" dirty="0" err="1" smtClean="0">
                <a:cs typeface="Arial" charset="0"/>
              </a:rPr>
              <a:t>tutti</a:t>
            </a:r>
            <a:r>
              <a:rPr lang="en-GB" sz="2400" dirty="0" smtClean="0">
                <a:cs typeface="Arial" charset="0"/>
              </a:rPr>
              <a:t> </a:t>
            </a:r>
            <a:r>
              <a:rPr lang="en-GB" sz="2400" dirty="0" err="1" smtClean="0">
                <a:cs typeface="Arial" charset="0"/>
              </a:rPr>
              <a:t>onorati</a:t>
            </a:r>
            <a:r>
              <a:rPr lang="en-GB" sz="2400" dirty="0" smtClean="0">
                <a:cs typeface="Arial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10 		</a:t>
            </a:r>
            <a:r>
              <a:rPr lang="en-GB" sz="2400" dirty="0" err="1" smtClean="0">
                <a:cs typeface="Arial" charset="0"/>
              </a:rPr>
              <a:t>Casi</a:t>
            </a:r>
            <a:r>
              <a:rPr lang="en-GB" sz="2400" dirty="0" smtClean="0">
                <a:cs typeface="Arial" charset="0"/>
              </a:rPr>
              <a:t> accuse </a:t>
            </a:r>
            <a:r>
              <a:rPr lang="en-GB" sz="2400" dirty="0" err="1" smtClean="0">
                <a:cs typeface="Arial" charset="0"/>
              </a:rPr>
              <a:t>confermate</a:t>
            </a:r>
            <a:endParaRPr lang="en-GB" sz="24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400" b="1" dirty="0" smtClean="0">
                <a:cs typeface="Arial" charset="0"/>
              </a:rPr>
              <a:t>2 		</a:t>
            </a:r>
            <a:r>
              <a:rPr lang="en-GB" sz="2400" b="1" i="1" dirty="0" err="1" smtClean="0">
                <a:cs typeface="Arial" charset="0"/>
              </a:rPr>
              <a:t>Casi</a:t>
            </a:r>
            <a:r>
              <a:rPr lang="en-GB" sz="2400" b="1" i="1" dirty="0" smtClean="0">
                <a:cs typeface="Arial" charset="0"/>
              </a:rPr>
              <a:t> accuse non </a:t>
            </a:r>
            <a:r>
              <a:rPr lang="en-GB" sz="2400" b="1" i="1" dirty="0" err="1" smtClean="0">
                <a:cs typeface="Arial" charset="0"/>
              </a:rPr>
              <a:t>confermate</a:t>
            </a:r>
            <a:r>
              <a:rPr lang="en-GB" sz="2400" b="1" i="1" dirty="0" smtClean="0">
                <a:cs typeface="Arial" charset="0"/>
              </a:rPr>
              <a:t> (</a:t>
            </a:r>
            <a:r>
              <a:rPr lang="en-GB" sz="2400" b="1" i="1" dirty="0" err="1" smtClean="0">
                <a:cs typeface="Arial" charset="0"/>
              </a:rPr>
              <a:t>contro</a:t>
            </a:r>
            <a:r>
              <a:rPr lang="en-GB" sz="2400" b="1" i="1" dirty="0" smtClean="0">
                <a:cs typeface="Arial" charset="0"/>
              </a:rPr>
              <a:t> 4 imp.)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2 		</a:t>
            </a:r>
            <a:r>
              <a:rPr lang="en-GB" sz="2400" dirty="0" err="1" smtClean="0">
                <a:cs typeface="Arial" charset="0"/>
              </a:rPr>
              <a:t>Sentenza</a:t>
            </a:r>
            <a:r>
              <a:rPr lang="en-GB" sz="2400" dirty="0" smtClean="0">
                <a:cs typeface="Arial" charset="0"/>
              </a:rPr>
              <a:t> (</a:t>
            </a:r>
            <a:r>
              <a:rPr lang="en-GB" sz="2400" dirty="0" err="1" smtClean="0">
                <a:cs typeface="Arial" charset="0"/>
              </a:rPr>
              <a:t>una</a:t>
            </a:r>
            <a:r>
              <a:rPr lang="en-GB" sz="2400" dirty="0" smtClean="0">
                <a:cs typeface="Arial" charset="0"/>
              </a:rPr>
              <a:t> </a:t>
            </a:r>
            <a:r>
              <a:rPr lang="en-GB" sz="2400" dirty="0" err="1" smtClean="0">
                <a:cs typeface="Arial" charset="0"/>
              </a:rPr>
              <a:t>condanna</a:t>
            </a:r>
            <a:r>
              <a:rPr lang="en-GB" sz="2400" dirty="0" smtClean="0">
                <a:cs typeface="Arial" charset="0"/>
              </a:rPr>
              <a:t>, </a:t>
            </a:r>
            <a:r>
              <a:rPr lang="en-GB" sz="2400" b="1" dirty="0" err="1" smtClean="0">
                <a:cs typeface="Arial" charset="0"/>
              </a:rPr>
              <a:t>una</a:t>
            </a:r>
            <a:r>
              <a:rPr lang="en-GB" sz="2400" b="1" dirty="0" smtClean="0">
                <a:cs typeface="Arial" charset="0"/>
              </a:rPr>
              <a:t> </a:t>
            </a:r>
            <a:r>
              <a:rPr lang="en-GB" sz="2400" b="1" dirty="0" err="1" smtClean="0">
                <a:cs typeface="Arial" charset="0"/>
              </a:rPr>
              <a:t>assoluzione</a:t>
            </a:r>
            <a:r>
              <a:rPr lang="en-GB" sz="2400" dirty="0" smtClean="0">
                <a:cs typeface="Arial" charset="0"/>
              </a:rPr>
              <a:t>)</a:t>
            </a:r>
          </a:p>
          <a:p>
            <a:pPr>
              <a:lnSpc>
                <a:spcPct val="80000"/>
              </a:lnSpc>
            </a:pPr>
            <a:r>
              <a:rPr lang="en-GB" sz="2400" dirty="0">
                <a:cs typeface="Arial" charset="0"/>
              </a:rPr>
              <a:t>2</a:t>
            </a:r>
            <a:r>
              <a:rPr lang="en-GB" sz="2400" dirty="0" smtClean="0">
                <a:cs typeface="Arial" charset="0"/>
              </a:rPr>
              <a:t>		</a:t>
            </a:r>
            <a:r>
              <a:rPr lang="en-GB" sz="2400" dirty="0" err="1" smtClean="0">
                <a:cs typeface="Arial" charset="0"/>
              </a:rPr>
              <a:t>Indagini</a:t>
            </a:r>
            <a:r>
              <a:rPr lang="en-GB" sz="2400" dirty="0" smtClean="0">
                <a:cs typeface="Arial" charset="0"/>
              </a:rPr>
              <a:t> </a:t>
            </a:r>
            <a:r>
              <a:rPr lang="en-GB" sz="2400" dirty="0" err="1" smtClean="0">
                <a:cs typeface="Arial" charset="0"/>
              </a:rPr>
              <a:t>preliminari</a:t>
            </a:r>
            <a:r>
              <a:rPr lang="en-GB" sz="2400" dirty="0" smtClean="0">
                <a:cs typeface="Arial" charset="0"/>
              </a:rPr>
              <a:t> in </a:t>
            </a:r>
            <a:r>
              <a:rPr lang="en-GB" sz="2400" dirty="0" err="1" smtClean="0">
                <a:cs typeface="Arial" charset="0"/>
              </a:rPr>
              <a:t>corso</a:t>
            </a:r>
            <a:r>
              <a:rPr lang="en-GB" sz="2400" dirty="0" smtClean="0">
                <a:cs typeface="Arial" charset="0"/>
              </a:rPr>
              <a:t>		</a:t>
            </a: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3 		</a:t>
            </a:r>
            <a:r>
              <a:rPr lang="en-GB" sz="2400" dirty="0" err="1" smtClean="0">
                <a:cs typeface="Arial" charset="0"/>
              </a:rPr>
              <a:t>Dibattimenti</a:t>
            </a:r>
            <a:r>
              <a:rPr lang="en-GB" sz="2400" dirty="0" smtClean="0">
                <a:cs typeface="Arial" charset="0"/>
              </a:rPr>
              <a:t> in </a:t>
            </a:r>
            <a:r>
              <a:rPr lang="en-GB" sz="2400" dirty="0" err="1" smtClean="0">
                <a:cs typeface="Arial" charset="0"/>
              </a:rPr>
              <a:t>corso</a:t>
            </a:r>
            <a:endParaRPr lang="en-GB" sz="24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400" dirty="0" smtClean="0">
                <a:cs typeface="Arial" charset="0"/>
              </a:rPr>
              <a:t>3 		</a:t>
            </a:r>
            <a:r>
              <a:rPr lang="en-GB" sz="2400" dirty="0" err="1" smtClean="0">
                <a:cs typeface="Arial" charset="0"/>
              </a:rPr>
              <a:t>Dibattimenti</a:t>
            </a:r>
            <a:r>
              <a:rPr lang="en-GB" sz="2400" dirty="0" smtClean="0">
                <a:cs typeface="Arial" charset="0"/>
              </a:rPr>
              <a:t> in </a:t>
            </a:r>
            <a:r>
              <a:rPr lang="en-GB" sz="2400" dirty="0" err="1" smtClean="0">
                <a:cs typeface="Arial" charset="0"/>
              </a:rPr>
              <a:t>preparazione</a:t>
            </a:r>
            <a:endParaRPr lang="en-GB" sz="2400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it-IT" sz="2400" dirty="0" smtClean="0">
                <a:cs typeface="Arial" charset="0"/>
              </a:rPr>
              <a:t>2 		Appelli nel merito</a:t>
            </a:r>
          </a:p>
          <a:p>
            <a:pPr>
              <a:lnSpc>
                <a:spcPct val="80000"/>
              </a:lnSpc>
            </a:pPr>
            <a:r>
              <a:rPr lang="it-IT" sz="2400" dirty="0" smtClean="0">
                <a:cs typeface="Arial" charset="0"/>
              </a:rPr>
              <a:t>Diversi	Appelli incidentali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4684C2"/>
                </a:solidFill>
                <a:cs typeface="Arial" charset="0"/>
              </a:rPr>
              <a:t>Forza, debolezze, sfide</a:t>
            </a:r>
            <a:endParaRPr lang="it-IT" b="1" smtClean="0">
              <a:solidFill>
                <a:srgbClr val="4684C2"/>
              </a:solidFill>
              <a:cs typeface="Arial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600200"/>
            <a:ext cx="82550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 smtClean="0">
                <a:solidFill>
                  <a:srgbClr val="000066"/>
                </a:solidFill>
                <a:cs typeface="Arial" charset="0"/>
              </a:rPr>
              <a:t>Forza:</a:t>
            </a:r>
            <a:r>
              <a:rPr lang="en-GB" sz="2800" smtClean="0">
                <a:solidFill>
                  <a:srgbClr val="000066"/>
                </a:solidFill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Esistenza dell’istituzione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Sviluppo del diritto penale internazionale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Effetti sulle legislazioni nazionali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 smtClean="0">
                <a:solidFill>
                  <a:srgbClr val="000066"/>
                </a:solidFill>
                <a:cs typeface="Arial" charset="0"/>
              </a:rPr>
              <a:t>Debolezze: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Focus sull’Africa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Durata dei procedimenti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Alti costi della giustizia internazionale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en-GB" sz="2800" b="1" smtClean="0">
                <a:solidFill>
                  <a:srgbClr val="000066"/>
                </a:solidFill>
                <a:cs typeface="Arial" charset="0"/>
              </a:rPr>
              <a:t>Sfide: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mtClean="0">
                <a:solidFill>
                  <a:srgbClr val="000066"/>
                </a:solidFill>
                <a:cs typeface="Arial" charset="0"/>
              </a:rPr>
              <a:t> </a:t>
            </a:r>
            <a:r>
              <a:rPr lang="en-GB" sz="2400" smtClean="0">
                <a:solidFill>
                  <a:srgbClr val="000066"/>
                </a:solidFill>
                <a:cs typeface="Arial" charset="0"/>
              </a:rPr>
              <a:t>universalità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complementarietà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400" smtClean="0">
                <a:solidFill>
                  <a:srgbClr val="000066"/>
                </a:solidFill>
                <a:cs typeface="Arial" charset="0"/>
              </a:rPr>
              <a:t> cooperazione </a:t>
            </a:r>
            <a:endParaRPr lang="it-IT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La CPI e l’Italia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  <a:p>
            <a:r>
              <a:rPr lang="en-GB" smtClean="0"/>
              <a:t>18 luglio 1998 – firma dello Statuto di Roma</a:t>
            </a:r>
          </a:p>
          <a:p>
            <a:r>
              <a:rPr lang="en-GB" smtClean="0"/>
              <a:t>Legge 12 luglio 1999, n. 232 di ratifica dello Statuto di Roma</a:t>
            </a:r>
          </a:p>
          <a:p>
            <a:r>
              <a:rPr lang="en-GB" smtClean="0"/>
              <a:t>Legge 20 dicembre 2012, n. 237 di adeguamento allo Statuto di Roma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solidFill>
                  <a:srgbClr val="4684C2"/>
                </a:solidFill>
              </a:rPr>
              <a:t>La nuova sede della Corte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4724400"/>
            <a:ext cx="7380287" cy="1401763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800" b="1" smtClean="0">
                <a:solidFill>
                  <a:srgbClr val="000066"/>
                </a:solidFill>
              </a:rPr>
              <a:t>Grazie</a:t>
            </a:r>
            <a:r>
              <a:rPr lang="en-GB" sz="2800" smtClean="0">
                <a:solidFill>
                  <a:srgbClr val="000066"/>
                </a:solidFill>
              </a:rPr>
              <a:t> della vostra attenzione.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800" smtClean="0">
                <a:solidFill>
                  <a:srgbClr val="000066"/>
                </a:solidFill>
              </a:rPr>
              <a:t>Sono a disposizione per eventuali domande.</a:t>
            </a:r>
            <a:endParaRPr lang="en-US" sz="280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800" smtClean="0"/>
          </a:p>
        </p:txBody>
      </p:sp>
      <p:pic>
        <p:nvPicPr>
          <p:cNvPr id="26628" name="Picture 4" descr="Icc_permanent_premi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1484313"/>
            <a:ext cx="5795963" cy="292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993775"/>
          </a:xfrm>
        </p:spPr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Storia della Corte Penale Internazionale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spcBef>
                <a:spcPts val="700"/>
              </a:spcBef>
              <a:buFontTx/>
              <a:buNone/>
            </a:pPr>
            <a:r>
              <a:rPr lang="en-US" sz="3000" b="1" smtClean="0"/>
              <a:t>Contesto storico e i lavori preparatori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Tx/>
              <a:buChar char="•"/>
            </a:pPr>
            <a:endParaRPr lang="en-US" sz="2800" smtClean="0"/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it-IT" sz="2800" smtClean="0">
                <a:cs typeface="Tahoma" pitchFamily="34" charset="0"/>
              </a:rPr>
              <a:t>ONU delega l’ Italia ad ospitare conferenza che elabori uno Statuto</a:t>
            </a:r>
            <a:endParaRPr lang="en-US" sz="2800" smtClean="0">
              <a:cs typeface="Tahoma" pitchFamily="34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US" sz="2800" smtClean="0"/>
              <a:t>La conferenza diplomatica di Roma del 1998</a:t>
            </a:r>
          </a:p>
          <a:p>
            <a:pPr>
              <a:lnSpc>
                <a:spcPct val="90000"/>
              </a:lnSpc>
              <a:spcBef>
                <a:spcPts val="550"/>
              </a:spcBef>
              <a:buFontTx/>
              <a:buChar char="•"/>
            </a:pPr>
            <a:r>
              <a:rPr lang="en-GB" sz="2800" smtClean="0"/>
              <a:t>18 luglio 1998 firma dello </a:t>
            </a:r>
            <a:r>
              <a:rPr lang="en-GB" sz="2800" b="1" smtClean="0"/>
              <a:t>“Statuto di Roma”</a:t>
            </a:r>
            <a:r>
              <a:rPr lang="en-GB" sz="2800" smtClean="0"/>
              <a:t> (120 voti favorevoli, 7 contrari, 21 astensioni)</a:t>
            </a:r>
          </a:p>
          <a:p>
            <a:pPr>
              <a:lnSpc>
                <a:spcPct val="90000"/>
              </a:lnSpc>
              <a:spcBef>
                <a:spcPts val="550"/>
              </a:spcBef>
              <a:buClr>
                <a:srgbClr val="003366"/>
              </a:buClr>
              <a:buFont typeface="Tahoma" pitchFamily="34" charset="0"/>
              <a:buChar char="•"/>
            </a:pPr>
            <a:r>
              <a:rPr lang="en-GB" sz="2800" smtClean="0"/>
              <a:t>1 luglio 2002 entrata in vigore dello Statuto (alla ratifica del 60. Stato)</a:t>
            </a:r>
            <a:endParaRPr lang="it-IT" sz="2800" smtClean="0"/>
          </a:p>
          <a:p>
            <a:pPr>
              <a:lnSpc>
                <a:spcPct val="90000"/>
              </a:lnSpc>
            </a:pPr>
            <a:endParaRPr lang="it-IT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Organi della Corte: A.S.P.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>
              <a:spcBef>
                <a:spcPts val="600"/>
              </a:spcBef>
              <a:buClr>
                <a:srgbClr val="003366"/>
              </a:buClr>
              <a:buFont typeface="Wingdings" pitchFamily="2" charset="2"/>
              <a:buNone/>
            </a:pPr>
            <a:r>
              <a:rPr lang="en-US" sz="3600" b="1" smtClean="0"/>
              <a:t>Assemblea degli Stati Parte</a:t>
            </a:r>
          </a:p>
          <a:p>
            <a:pPr algn="ctr">
              <a:spcBef>
                <a:spcPts val="600"/>
              </a:spcBef>
              <a:buClr>
                <a:srgbClr val="003366"/>
              </a:buClr>
              <a:buFont typeface="Wingdings" pitchFamily="2" charset="2"/>
              <a:buNone/>
            </a:pPr>
            <a:r>
              <a:rPr lang="en-US" sz="1200" b="1" smtClean="0">
                <a:latin typeface="Verdana" pitchFamily="34" charset="0"/>
              </a:rPr>
              <a:t> </a:t>
            </a:r>
          </a:p>
          <a:p>
            <a:pPr lvl="1">
              <a:spcBef>
                <a:spcPts val="600"/>
              </a:spcBef>
              <a:buClr>
                <a:srgbClr val="003366"/>
              </a:buClr>
            </a:pPr>
            <a:r>
              <a:rPr lang="en-US" sz="3200" smtClean="0"/>
              <a:t>organo legislativo e di controllo amministrativo</a:t>
            </a:r>
          </a:p>
          <a:p>
            <a:pPr lvl="1">
              <a:spcBef>
                <a:spcPts val="600"/>
              </a:spcBef>
              <a:buClr>
                <a:srgbClr val="003366"/>
              </a:buClr>
            </a:pPr>
            <a:r>
              <a:rPr lang="en-US" sz="3200" smtClean="0"/>
              <a:t>fornisce e controlla il budget</a:t>
            </a:r>
          </a:p>
          <a:p>
            <a:pPr lvl="1">
              <a:spcBef>
                <a:spcPts val="600"/>
              </a:spcBef>
              <a:buClr>
                <a:srgbClr val="003366"/>
              </a:buClr>
            </a:pPr>
            <a:r>
              <a:rPr lang="en-US" sz="3200" smtClean="0"/>
              <a:t>elegge i Giudici e il Procuratore</a:t>
            </a:r>
          </a:p>
          <a:p>
            <a:pPr lvl="1">
              <a:spcBef>
                <a:spcPts val="600"/>
              </a:spcBef>
              <a:buClr>
                <a:srgbClr val="003366"/>
              </a:buClr>
            </a:pPr>
            <a:r>
              <a:rPr lang="en-US" sz="3200" smtClean="0"/>
              <a:t>si riunisce almeno una volta all’anno</a:t>
            </a:r>
          </a:p>
          <a:p>
            <a:pPr lvl="1">
              <a:spcBef>
                <a:spcPts val="600"/>
              </a:spcBef>
              <a:buClr>
                <a:srgbClr val="003366"/>
              </a:buClr>
            </a:pPr>
            <a:r>
              <a:rPr lang="en-US" sz="3200" smtClean="0"/>
              <a:t>NYWG e THWG</a:t>
            </a:r>
            <a:endParaRPr lang="it-IT" sz="3200" smtClean="0"/>
          </a:p>
          <a:p>
            <a:endParaRPr lang="it-IT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Organi della Corte: Presidenza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323850" y="2349500"/>
            <a:ext cx="26654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Presidente </a:t>
            </a:r>
          </a:p>
          <a:p>
            <a:pPr algn="ctr" eaLnBrk="1" hangingPunct="1"/>
            <a:r>
              <a:rPr lang="en-US" sz="2400" b="1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Sang-Hyun Song </a:t>
            </a:r>
          </a:p>
          <a:p>
            <a:pPr algn="ctr" eaLnBrk="1" hangingPunct="1"/>
            <a:r>
              <a:rPr lang="es-ES" sz="2400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(Corea del Sud)</a:t>
            </a:r>
            <a:r>
              <a:rPr lang="es-ES" sz="2000" b="1">
                <a:latin typeface="Palatino Linotype" pitchFamily="18" charset="0"/>
                <a:ea typeface="ＭＳ Ｐゴシック" pitchFamily="34" charset="-128"/>
              </a:rPr>
              <a:t> </a:t>
            </a:r>
            <a:endParaRPr lang="en-GB" sz="2000" b="1">
              <a:latin typeface="Palatino Linotype" pitchFamily="18" charset="0"/>
              <a:ea typeface="ＭＳ Ｐゴシック" pitchFamily="34" charset="-128"/>
            </a:endParaRPr>
          </a:p>
        </p:txBody>
      </p:sp>
      <p:sp>
        <p:nvSpPr>
          <p:cNvPr id="7172" name="Text Box 8"/>
          <p:cNvSpPr>
            <a:spLocks noGrp="1" noChangeArrowheads="1"/>
          </p:cNvSpPr>
          <p:nvPr>
            <p:ph type="body" idx="4294967295"/>
          </p:nvPr>
        </p:nvSpPr>
        <p:spPr>
          <a:xfrm>
            <a:off x="3203575" y="2384425"/>
            <a:ext cx="2520950" cy="12969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ES" sz="2400" b="1" smtClean="0">
                <a:solidFill>
                  <a:srgbClr val="000066"/>
                </a:solidFill>
              </a:rPr>
              <a:t>Vice-President</a:t>
            </a:r>
            <a:r>
              <a:rPr lang="es-ES" sz="2400" b="1" smtClean="0">
                <a:solidFill>
                  <a:srgbClr val="4684C2"/>
                </a:solidFill>
              </a:rPr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rgbClr val="000066"/>
                </a:solidFill>
              </a:rPr>
              <a:t>Sanji Monageng</a:t>
            </a:r>
            <a:r>
              <a:rPr lang="en-US" sz="2400" smtClean="0">
                <a:solidFill>
                  <a:srgbClr val="000066"/>
                </a:solidFill>
              </a:rPr>
              <a:t> (Botswana)</a:t>
            </a:r>
            <a:endParaRPr lang="es-ES" sz="2400" smtClean="0">
              <a:solidFill>
                <a:srgbClr val="000066"/>
              </a:solidFill>
            </a:endParaRP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6119813" y="2384425"/>
            <a:ext cx="255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sz="2400" b="1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Vice-President</a:t>
            </a:r>
            <a:r>
              <a:rPr lang="es-ES" sz="2400" b="1">
                <a:solidFill>
                  <a:srgbClr val="4684C2"/>
                </a:solidFill>
                <a:latin typeface="Palatino Linotype" pitchFamily="18" charset="0"/>
                <a:ea typeface="ＭＳ Ｐゴシック" pitchFamily="34" charset="-128"/>
              </a:rPr>
              <a:t> </a:t>
            </a:r>
          </a:p>
          <a:p>
            <a:pPr algn="ctr" eaLnBrk="1" hangingPunct="1"/>
            <a:r>
              <a:rPr lang="en-US" sz="2400" b="1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Cuno Tarfusser </a:t>
            </a:r>
          </a:p>
          <a:p>
            <a:pPr algn="ctr" eaLnBrk="1" hangingPunct="1"/>
            <a:r>
              <a:rPr lang="en-US" sz="2400">
                <a:solidFill>
                  <a:srgbClr val="000066"/>
                </a:solidFill>
                <a:latin typeface="Palatino Linotype" pitchFamily="18" charset="0"/>
                <a:ea typeface="ＭＳ Ｐゴシック" pitchFamily="34" charset="-128"/>
              </a:rPr>
              <a:t>(Italia) </a:t>
            </a:r>
            <a:endParaRPr lang="en-GB" sz="2400">
              <a:solidFill>
                <a:srgbClr val="000066"/>
              </a:solidFill>
              <a:latin typeface="Palatino Linotype" pitchFamily="18" charset="0"/>
              <a:ea typeface="ＭＳ Ｐゴシック" pitchFamily="34" charset="-128"/>
            </a:endParaRPr>
          </a:p>
        </p:txBody>
      </p:sp>
      <p:pic>
        <p:nvPicPr>
          <p:cNvPr id="7174" name="Picture 6" descr="s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4113213"/>
            <a:ext cx="12477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 descr="monage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076700"/>
            <a:ext cx="1223962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9" descr="tarfuss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041775"/>
            <a:ext cx="1223963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/>
      <p:bldP spid="768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Organi della Corte: Giudici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736725"/>
            <a:ext cx="8856662" cy="432117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66"/>
                </a:solidFill>
              </a:rPr>
              <a:t>18 </a:t>
            </a:r>
            <a:r>
              <a:rPr lang="en-US" sz="2400" b="1" dirty="0" err="1" smtClean="0">
                <a:solidFill>
                  <a:srgbClr val="000066"/>
                </a:solidFill>
              </a:rPr>
              <a:t>giudici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</a:pPr>
            <a:r>
              <a:rPr lang="en-US" sz="2400" dirty="0" err="1" smtClean="0">
                <a:solidFill>
                  <a:srgbClr val="000066"/>
                </a:solidFill>
              </a:rPr>
              <a:t>estrazione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penalistica</a:t>
            </a:r>
            <a:r>
              <a:rPr lang="en-US" sz="2400" dirty="0" smtClean="0">
                <a:solidFill>
                  <a:srgbClr val="000066"/>
                </a:solidFill>
              </a:rPr>
              <a:t> o di </a:t>
            </a:r>
            <a:r>
              <a:rPr lang="en-US" sz="2400" dirty="0" err="1" smtClean="0">
                <a:solidFill>
                  <a:srgbClr val="000066"/>
                </a:solidFill>
              </a:rPr>
              <a:t>diritto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internazionale</a:t>
            </a:r>
            <a:r>
              <a:rPr lang="en-US" sz="2400" dirty="0" smtClean="0">
                <a:solidFill>
                  <a:srgbClr val="000066"/>
                </a:solidFill>
              </a:rPr>
              <a:t>/</a:t>
            </a:r>
            <a:r>
              <a:rPr lang="en-US" sz="2400" dirty="0" err="1" smtClean="0">
                <a:solidFill>
                  <a:srgbClr val="000066"/>
                </a:solidFill>
              </a:rPr>
              <a:t>umanitario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</a:pPr>
            <a:r>
              <a:rPr lang="en-US" sz="2400" dirty="0" err="1" smtClean="0">
                <a:solidFill>
                  <a:srgbClr val="000066"/>
                </a:solidFill>
              </a:rPr>
              <a:t>eletti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dall’ASP</a:t>
            </a:r>
            <a:r>
              <a:rPr lang="en-US" sz="2400" dirty="0" smtClean="0">
                <a:solidFill>
                  <a:srgbClr val="000066"/>
                </a:solidFill>
              </a:rPr>
              <a:t> a </a:t>
            </a:r>
            <a:r>
              <a:rPr lang="en-US" sz="2400" dirty="0" err="1" smtClean="0">
                <a:solidFill>
                  <a:srgbClr val="000066"/>
                </a:solidFill>
              </a:rPr>
              <a:t>maggioranza</a:t>
            </a:r>
            <a:r>
              <a:rPr lang="en-US" sz="2400" dirty="0" smtClean="0">
                <a:solidFill>
                  <a:srgbClr val="000066"/>
                </a:solidFill>
              </a:rPr>
              <a:t> di 2/3 per 9 </a:t>
            </a:r>
            <a:r>
              <a:rPr lang="en-US" sz="2400" dirty="0" err="1" smtClean="0">
                <a:solidFill>
                  <a:srgbClr val="000066"/>
                </a:solidFill>
              </a:rPr>
              <a:t>anni</a:t>
            </a:r>
            <a:endParaRPr lang="en-US" sz="24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</a:pPr>
            <a:r>
              <a:rPr lang="en-US" sz="2400" dirty="0" err="1" smtClean="0">
                <a:solidFill>
                  <a:srgbClr val="000066"/>
                </a:solidFill>
              </a:rPr>
              <a:t>devono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rappresentare</a:t>
            </a:r>
            <a:r>
              <a:rPr lang="en-US" sz="2400" dirty="0" smtClean="0">
                <a:solidFill>
                  <a:srgbClr val="000066"/>
                </a:solidFill>
              </a:rPr>
              <a:t> i </a:t>
            </a:r>
            <a:r>
              <a:rPr lang="en-US" sz="2400" dirty="0" err="1" smtClean="0">
                <a:solidFill>
                  <a:srgbClr val="000066"/>
                </a:solidFill>
              </a:rPr>
              <a:t>maggiori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sistemi</a:t>
            </a:r>
            <a:r>
              <a:rPr lang="en-US" sz="2400" dirty="0" smtClean="0">
                <a:solidFill>
                  <a:srgbClr val="000066"/>
                </a:solidFill>
              </a:rPr>
              <a:t> giuridici del </a:t>
            </a:r>
            <a:r>
              <a:rPr lang="en-US" sz="2400" dirty="0" err="1" smtClean="0">
                <a:solidFill>
                  <a:srgbClr val="000066"/>
                </a:solidFill>
              </a:rPr>
              <a:t>mondo</a:t>
            </a:r>
            <a:endParaRPr lang="en-US" sz="24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</a:pPr>
            <a:r>
              <a:rPr lang="en-US" sz="2400" dirty="0" err="1" smtClean="0">
                <a:solidFill>
                  <a:srgbClr val="000066"/>
                </a:solidFill>
              </a:rPr>
              <a:t>equilibrio</a:t>
            </a:r>
            <a:r>
              <a:rPr lang="en-US" sz="2400" dirty="0" smtClean="0">
                <a:solidFill>
                  <a:srgbClr val="000066"/>
                </a:solidFill>
              </a:rPr>
              <a:t> </a:t>
            </a:r>
            <a:r>
              <a:rPr lang="en-US" sz="2400" dirty="0" err="1" smtClean="0">
                <a:solidFill>
                  <a:srgbClr val="000066"/>
                </a:solidFill>
              </a:rPr>
              <a:t>geografico</a:t>
            </a:r>
            <a:r>
              <a:rPr lang="en-US" sz="2400" dirty="0" smtClean="0">
                <a:solidFill>
                  <a:srgbClr val="000066"/>
                </a:solidFill>
              </a:rPr>
              <a:t> e di </a:t>
            </a:r>
            <a:r>
              <a:rPr lang="en-US" sz="2400" dirty="0" err="1" smtClean="0">
                <a:solidFill>
                  <a:srgbClr val="000066"/>
                </a:solidFill>
              </a:rPr>
              <a:t>sesso</a:t>
            </a:r>
            <a:endParaRPr lang="en-US" sz="24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Clr>
                <a:srgbClr val="003366"/>
              </a:buClr>
            </a:pPr>
            <a:r>
              <a:rPr lang="en-US" sz="2400" dirty="0" err="1" smtClean="0">
                <a:solidFill>
                  <a:srgbClr val="000066"/>
                </a:solidFill>
              </a:rPr>
              <a:t>suddivisi</a:t>
            </a:r>
            <a:r>
              <a:rPr lang="en-US" sz="2400" dirty="0" smtClean="0">
                <a:solidFill>
                  <a:srgbClr val="000066"/>
                </a:solidFill>
              </a:rPr>
              <a:t> in 3 </a:t>
            </a:r>
            <a:r>
              <a:rPr lang="en-US" sz="2400" dirty="0" err="1" smtClean="0">
                <a:solidFill>
                  <a:srgbClr val="000066"/>
                </a:solidFill>
              </a:rPr>
              <a:t>Divisioni</a:t>
            </a:r>
            <a:r>
              <a:rPr lang="en-US" sz="2400" dirty="0" smtClean="0">
                <a:solidFill>
                  <a:srgbClr val="000066"/>
                </a:solidFill>
              </a:rPr>
              <a:t> (pre-trial, trial, appeal)</a:t>
            </a: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Char char="•"/>
            </a:pPr>
            <a:endParaRPr lang="en-US" sz="2400" dirty="0" smtClean="0">
              <a:solidFill>
                <a:srgbClr val="000066"/>
              </a:solidFill>
            </a:endParaRP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None/>
            </a:pPr>
            <a:r>
              <a:rPr lang="en-US" sz="2000" dirty="0" smtClean="0">
                <a:solidFill>
                  <a:srgbClr val="000066"/>
                </a:solidFill>
              </a:rPr>
              <a:t>Italia  	      </a:t>
            </a:r>
            <a:r>
              <a:rPr lang="en-US" sz="2000" i="1" dirty="0" err="1" smtClean="0">
                <a:solidFill>
                  <a:srgbClr val="000066"/>
                </a:solidFill>
              </a:rPr>
              <a:t>Sudkorea</a:t>
            </a:r>
            <a:r>
              <a:rPr lang="en-US" sz="2000" dirty="0" smtClean="0">
                <a:solidFill>
                  <a:srgbClr val="000066"/>
                </a:solidFill>
              </a:rPr>
              <a:t>      Botswana     </a:t>
            </a:r>
            <a:r>
              <a:rPr lang="en-US" sz="2000" i="1" dirty="0" smtClean="0">
                <a:solidFill>
                  <a:srgbClr val="000066"/>
                </a:solidFill>
              </a:rPr>
              <a:t>Bulgaria</a:t>
            </a:r>
            <a:r>
              <a:rPr lang="en-US" sz="2000" dirty="0" smtClean="0">
                <a:solidFill>
                  <a:srgbClr val="000066"/>
                </a:solidFill>
              </a:rPr>
              <a:t>    Argentina </a:t>
            </a: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None/>
            </a:pPr>
            <a:r>
              <a:rPr lang="en-US" sz="2000" dirty="0" smtClean="0">
                <a:solidFill>
                  <a:srgbClr val="000066"/>
                </a:solidFill>
              </a:rPr>
              <a:t>(</a:t>
            </a:r>
            <a:r>
              <a:rPr lang="en-US" sz="2000" dirty="0" err="1" smtClean="0">
                <a:solidFill>
                  <a:srgbClr val="000066"/>
                </a:solidFill>
              </a:rPr>
              <a:t>Regno</a:t>
            </a:r>
            <a:r>
              <a:rPr lang="en-US" sz="2000" dirty="0" smtClean="0">
                <a:solidFill>
                  <a:srgbClr val="000066"/>
                </a:solidFill>
              </a:rPr>
              <a:t> </a:t>
            </a:r>
            <a:r>
              <a:rPr lang="en-US" sz="2000" dirty="0" err="1" smtClean="0">
                <a:solidFill>
                  <a:srgbClr val="000066"/>
                </a:solidFill>
              </a:rPr>
              <a:t>Unito</a:t>
            </a:r>
            <a:r>
              <a:rPr lang="en-US" sz="2000" dirty="0" smtClean="0">
                <a:solidFill>
                  <a:srgbClr val="000066"/>
                </a:solidFill>
              </a:rPr>
              <a:t>)  </a:t>
            </a:r>
            <a:r>
              <a:rPr lang="en-US" sz="2000" dirty="0" err="1" smtClean="0">
                <a:solidFill>
                  <a:srgbClr val="000066"/>
                </a:solidFill>
              </a:rPr>
              <a:t>Giappone</a:t>
            </a:r>
            <a:r>
              <a:rPr lang="en-US" sz="2000" dirty="0" smtClean="0">
                <a:solidFill>
                  <a:srgbClr val="000066"/>
                </a:solidFill>
              </a:rPr>
              <a:t>    </a:t>
            </a:r>
            <a:r>
              <a:rPr lang="en-US" sz="2000" i="1" dirty="0" smtClean="0">
                <a:solidFill>
                  <a:srgbClr val="000066"/>
                </a:solidFill>
              </a:rPr>
              <a:t>Ghana</a:t>
            </a:r>
            <a:r>
              <a:rPr lang="en-US" sz="2000" dirty="0" smtClean="0">
                <a:solidFill>
                  <a:srgbClr val="000066"/>
                </a:solidFill>
              </a:rPr>
              <a:t>           </a:t>
            </a:r>
            <a:r>
              <a:rPr lang="en-US" sz="2000" i="1" dirty="0" err="1" smtClean="0">
                <a:solidFill>
                  <a:srgbClr val="000066"/>
                </a:solidFill>
              </a:rPr>
              <a:t>Lettonia</a:t>
            </a:r>
            <a:r>
              <a:rPr lang="en-US" sz="2000" i="1" dirty="0" smtClean="0">
                <a:solidFill>
                  <a:srgbClr val="000066"/>
                </a:solidFill>
              </a:rPr>
              <a:t> </a:t>
            </a:r>
            <a:r>
              <a:rPr lang="en-US" sz="2000" dirty="0" smtClean="0">
                <a:solidFill>
                  <a:srgbClr val="000066"/>
                </a:solidFill>
              </a:rPr>
              <a:t>    Rep. Dom.</a:t>
            </a: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None/>
            </a:pPr>
            <a:r>
              <a:rPr lang="en-US" sz="2000" i="1" dirty="0" err="1" smtClean="0">
                <a:solidFill>
                  <a:srgbClr val="000066"/>
                </a:solidFill>
              </a:rPr>
              <a:t>Finlandia</a:t>
            </a:r>
            <a:r>
              <a:rPr lang="en-US" sz="2000" dirty="0" smtClean="0">
                <a:solidFill>
                  <a:srgbClr val="000066"/>
                </a:solidFill>
              </a:rPr>
              <a:t>	      (</a:t>
            </a:r>
            <a:r>
              <a:rPr lang="en-US" sz="2000" dirty="0" err="1" smtClean="0">
                <a:solidFill>
                  <a:srgbClr val="000066"/>
                </a:solidFill>
              </a:rPr>
              <a:t>Filippine</a:t>
            </a:r>
            <a:r>
              <a:rPr lang="en-US" sz="2000" dirty="0" smtClean="0">
                <a:solidFill>
                  <a:srgbClr val="000066"/>
                </a:solidFill>
              </a:rPr>
              <a:t>)  Kenya           </a:t>
            </a:r>
            <a:r>
              <a:rPr lang="en-US" sz="2000" dirty="0" err="1" smtClean="0">
                <a:solidFill>
                  <a:srgbClr val="000066"/>
                </a:solidFill>
              </a:rPr>
              <a:t>Cechia</a:t>
            </a:r>
            <a:r>
              <a:rPr lang="en-US" sz="2000" dirty="0" smtClean="0">
                <a:solidFill>
                  <a:srgbClr val="000066"/>
                </a:solidFill>
              </a:rPr>
              <a:t>      Trinidad Tobago</a:t>
            </a: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None/>
            </a:pPr>
            <a:r>
              <a:rPr lang="en-US" sz="2000" dirty="0" err="1" smtClean="0">
                <a:solidFill>
                  <a:srgbClr val="000066"/>
                </a:solidFill>
              </a:rPr>
              <a:t>Belgio</a:t>
            </a:r>
            <a:r>
              <a:rPr lang="en-US" sz="2000" dirty="0" smtClean="0">
                <a:solidFill>
                  <a:srgbClr val="000066"/>
                </a:solidFill>
              </a:rPr>
              <a:t>		             Nigeria</a:t>
            </a:r>
          </a:p>
          <a:p>
            <a:pPr lvl="1">
              <a:lnSpc>
                <a:spcPct val="80000"/>
              </a:lnSpc>
              <a:buClr>
                <a:srgbClr val="4684C2"/>
              </a:buClr>
              <a:buFontTx/>
              <a:buNone/>
            </a:pPr>
            <a:r>
              <a:rPr lang="en-US" sz="2000" dirty="0" smtClean="0">
                <a:solidFill>
                  <a:srgbClr val="000066"/>
                </a:solidFill>
              </a:rPr>
              <a:t>(Germania)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>
                <a:solidFill>
                  <a:srgbClr val="4684C2"/>
                </a:solidFill>
              </a:rPr>
              <a:t>Organi della Corte: Procura (OTP)</a:t>
            </a:r>
            <a:endParaRPr lang="it-IT" b="1" smtClean="0">
              <a:solidFill>
                <a:srgbClr val="4684C2"/>
              </a:solidFill>
            </a:endParaRPr>
          </a:p>
        </p:txBody>
      </p:sp>
      <p:sp>
        <p:nvSpPr>
          <p:cNvPr id="9219" name="Text Box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smtClean="0">
              <a:solidFill>
                <a:srgbClr val="000066"/>
              </a:solidFill>
            </a:endParaRPr>
          </a:p>
          <a:p>
            <a:pPr>
              <a:buFont typeface="Wingdings" pitchFamily="2" charset="2"/>
              <a:buNone/>
            </a:pPr>
            <a:endParaRPr lang="en-GB" smtClean="0"/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0" y="3392488"/>
            <a:ext cx="35877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buClr>
                <a:srgbClr val="4684C2"/>
              </a:buClr>
            </a:pPr>
            <a:endParaRPr lang="en-GB" sz="2400">
              <a:solidFill>
                <a:srgbClr val="000066"/>
              </a:solidFill>
              <a:latin typeface="Palatino Linotype" pitchFamily="18" charset="0"/>
              <a:ea typeface="ＭＳ Ｐゴシック" pitchFamily="34" charset="-128"/>
            </a:endParaRPr>
          </a:p>
        </p:txBody>
      </p:sp>
      <p:sp>
        <p:nvSpPr>
          <p:cNvPr id="9221" name="Rectangle 8"/>
          <p:cNvSpPr>
            <a:spLocks noChangeArrowheads="1"/>
          </p:cNvSpPr>
          <p:nvPr/>
        </p:nvSpPr>
        <p:spPr bwMode="auto">
          <a:xfrm>
            <a:off x="6624638" y="2638425"/>
            <a:ext cx="2519362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ts val="600"/>
              </a:spcBef>
              <a:buClr>
                <a:srgbClr val="003366"/>
              </a:buClr>
              <a:buFont typeface="Wingdings" pitchFamily="2" charset="2"/>
              <a:buNone/>
            </a:pPr>
            <a:r>
              <a:rPr lang="en-GB" sz="2400" b="1">
                <a:solidFill>
                  <a:srgbClr val="003366"/>
                </a:solidFill>
                <a:latin typeface="Palatino Linotype" pitchFamily="18" charset="0"/>
              </a:rPr>
              <a:t>Procuratore</a:t>
            </a:r>
          </a:p>
          <a:p>
            <a:pPr marL="342900" indent="-342900" algn="ctr">
              <a:spcBef>
                <a:spcPct val="20000"/>
              </a:spcBef>
              <a:buFont typeface="Wingdings" pitchFamily="2" charset="2"/>
              <a:buNone/>
            </a:pPr>
            <a:r>
              <a:rPr lang="en-GB" sz="2400" b="1">
                <a:solidFill>
                  <a:srgbClr val="003366"/>
                </a:solidFill>
                <a:latin typeface="Palatino Linotype" pitchFamily="18" charset="0"/>
              </a:rPr>
              <a:t>Fatou Bensouda</a:t>
            </a:r>
          </a:p>
          <a:p>
            <a:pPr marL="342900" indent="-342900" algn="ctr">
              <a:spcBef>
                <a:spcPct val="20000"/>
              </a:spcBef>
              <a:buFont typeface="Wingdings" pitchFamily="2" charset="2"/>
              <a:buNone/>
            </a:pPr>
            <a:r>
              <a:rPr lang="en-GB" sz="2400">
                <a:solidFill>
                  <a:srgbClr val="003366"/>
                </a:solidFill>
                <a:latin typeface="Palatino Linotype" pitchFamily="18" charset="0"/>
              </a:rPr>
              <a:t>(Gambia)</a:t>
            </a:r>
          </a:p>
        </p:txBody>
      </p:sp>
      <p:pic>
        <p:nvPicPr>
          <p:cNvPr id="9222" name="Picture 4" descr="bensou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149725"/>
            <a:ext cx="1439863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15900" y="1700213"/>
            <a:ext cx="67691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ts val="600"/>
              </a:spcBef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Si attiva a seguito di uno dei tre </a:t>
            </a:r>
            <a:r>
              <a:rPr lang="en-US" sz="2800" i="1">
                <a:solidFill>
                  <a:srgbClr val="000066"/>
                </a:solidFill>
                <a:latin typeface="Palatino Linotype" pitchFamily="18" charset="0"/>
              </a:rPr>
              <a:t>“triggering mechanisms” </a:t>
            </a: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previsti dallo Statuto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en-US" sz="1200">
              <a:solidFill>
                <a:srgbClr val="000066"/>
              </a:solidFill>
              <a:latin typeface="Palatino Linotyp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Ampi poteri discrezionali se aprire o meno un’investigazione formale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en-US" sz="1200">
              <a:solidFill>
                <a:srgbClr val="000066"/>
              </a:solidFill>
              <a:latin typeface="Palatino Linotyp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Nella </a:t>
            </a:r>
            <a:r>
              <a:rPr lang="en-US" sz="2800" b="1">
                <a:solidFill>
                  <a:srgbClr val="000066"/>
                </a:solidFill>
                <a:latin typeface="Palatino Linotype" pitchFamily="18" charset="0"/>
              </a:rPr>
              <a:t>“situazione” </a:t>
            </a: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individua discrezionalmente i fatti criminosi e i responsabili da perseguire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en-US" sz="1200">
              <a:solidFill>
                <a:srgbClr val="000066"/>
              </a:solidFill>
              <a:latin typeface="Palatino Linotyp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Aperto un </a:t>
            </a:r>
            <a:r>
              <a:rPr lang="en-US" sz="2800" b="1">
                <a:solidFill>
                  <a:srgbClr val="000066"/>
                </a:solidFill>
                <a:latin typeface="Palatino Linotype" pitchFamily="18" charset="0"/>
              </a:rPr>
              <a:t>“caso” </a:t>
            </a:r>
            <a:r>
              <a:rPr lang="en-US" sz="2800">
                <a:solidFill>
                  <a:srgbClr val="000066"/>
                </a:solidFill>
                <a:latin typeface="Palatino Linotype" pitchFamily="18" charset="0"/>
              </a:rPr>
              <a:t>è fortemente sottoposto al controllo della PTC</a:t>
            </a:r>
            <a:endParaRPr lang="it-IT" sz="2800">
              <a:solidFill>
                <a:srgbClr val="003366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4684C2"/>
                </a:solidFill>
              </a:rPr>
              <a:t>Organi</a:t>
            </a:r>
            <a:r>
              <a:rPr lang="en-US" b="1" dirty="0" smtClean="0">
                <a:solidFill>
                  <a:srgbClr val="4684C2"/>
                </a:solidFill>
              </a:rPr>
              <a:t> </a:t>
            </a:r>
            <a:r>
              <a:rPr lang="en-US" b="1" dirty="0" err="1" smtClean="0">
                <a:solidFill>
                  <a:srgbClr val="4684C2"/>
                </a:solidFill>
              </a:rPr>
              <a:t>della</a:t>
            </a:r>
            <a:r>
              <a:rPr lang="en-US" b="1" dirty="0" smtClean="0">
                <a:solidFill>
                  <a:srgbClr val="4684C2"/>
                </a:solidFill>
              </a:rPr>
              <a:t> Corte</a:t>
            </a:r>
            <a:r>
              <a:rPr lang="en-US" b="1" smtClean="0">
                <a:solidFill>
                  <a:srgbClr val="4684C2"/>
                </a:solidFill>
              </a:rPr>
              <a:t>: </a:t>
            </a:r>
            <a:r>
              <a:rPr lang="en-US" b="1" smtClean="0">
                <a:solidFill>
                  <a:srgbClr val="4684C2"/>
                </a:solidFill>
              </a:rPr>
              <a:t>Registry</a:t>
            </a:r>
            <a:endParaRPr lang="it-IT" b="1" dirty="0" smtClean="0">
              <a:solidFill>
                <a:srgbClr val="4684C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92263"/>
            <a:ext cx="8470900" cy="45259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66"/>
                </a:solidFill>
              </a:rPr>
              <a:t>Diretta dal Registrar (Dirigente Amministrativo)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000066"/>
                </a:solidFill>
              </a:rPr>
              <a:t>Eletto dalla plenaria dei Giudici per cinque anni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20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200" smtClean="0">
              <a:solidFill>
                <a:srgbClr val="000066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>
                <a:solidFill>
                  <a:srgbClr val="000066"/>
                </a:solidFill>
              </a:rPr>
              <a:t>É responsabile in particolare: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 smtClean="0">
                <a:solidFill>
                  <a:srgbClr val="000066"/>
                </a:solidFill>
              </a:rPr>
              <a:t>							         Herman von Hebel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dei servizi della Corte (gestione aule,  servizi di	  </a:t>
            </a:r>
            <a:r>
              <a:rPr lang="en-US" sz="2000" b="1" smtClean="0">
                <a:solidFill>
                  <a:srgbClr val="000066"/>
                </a:solidFill>
              </a:rPr>
              <a:t>(Olanda)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rgbClr val="000066"/>
                </a:solidFill>
              </a:rPr>
              <a:t>	 cancelleria, traduzione, stenotipia, difesa)</a:t>
            </a:r>
          </a:p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dell’amministrazione generale (HR, IT, budget)</a:t>
            </a:r>
          </a:p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della cooperazione tra la Corte e gli Stati (rogatorie)</a:t>
            </a:r>
          </a:p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dell’esecuzione delle decisioni delle camere</a:t>
            </a:r>
          </a:p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degli uffici sul campo (Uganda, DRC, CAR, NYC)</a:t>
            </a:r>
          </a:p>
          <a:p>
            <a:pPr>
              <a:lnSpc>
                <a:spcPct val="80000"/>
              </a:lnSpc>
            </a:pPr>
            <a:r>
              <a:rPr lang="en-US" sz="2000" smtClean="0">
                <a:solidFill>
                  <a:srgbClr val="000066"/>
                </a:solidFill>
              </a:rPr>
              <a:t>della sicurezza della corte e del carcere</a:t>
            </a:r>
            <a:r>
              <a:rPr lang="en-US" sz="2400" b="1" smtClean="0">
                <a:solidFill>
                  <a:srgbClr val="000066"/>
                </a:solidFill>
              </a:rPr>
              <a:t> 					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400" smtClean="0"/>
          </a:p>
        </p:txBody>
      </p:sp>
      <p:pic>
        <p:nvPicPr>
          <p:cNvPr id="10244" name="Picture 6" descr="C:\Users\tarfusser\Desktop\RegistrarApril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3897313"/>
            <a:ext cx="14382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387"/>
          </a:xfrm>
        </p:spPr>
        <p:txBody>
          <a:bodyPr/>
          <a:lstStyle/>
          <a:p>
            <a:r>
              <a:rPr lang="en-GB" sz="3200" b="1" smtClean="0">
                <a:solidFill>
                  <a:srgbClr val="4684C2"/>
                </a:solidFill>
              </a:rPr>
              <a:t>122 Stati Parte</a:t>
            </a:r>
            <a:endParaRPr lang="it-IT" sz="3200" b="1" smtClean="0">
              <a:solidFill>
                <a:srgbClr val="4684C2"/>
              </a:solidFill>
            </a:endParaRPr>
          </a:p>
        </p:txBody>
      </p:sp>
      <p:pic>
        <p:nvPicPr>
          <p:cNvPr id="11267" name="Picture 2" descr="worldmap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5038" y="1773238"/>
            <a:ext cx="7381875" cy="4356100"/>
          </a:xfrm>
          <a:ln>
            <a:solidFill>
              <a:srgbClr val="00467F"/>
            </a:solidFill>
            <a:miter lim="800000"/>
            <a:headEnd/>
            <a:tailEnd/>
          </a:ln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 rot="10803219" flipV="1">
            <a:off x="2555875" y="3321050"/>
            <a:ext cx="503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952323"/>
                </a:solidFill>
                <a:latin typeface="Verdana" pitchFamily="34" charset="0"/>
                <a:ea typeface="ＭＳ Ｐゴシック" pitchFamily="34" charset="-128"/>
              </a:rPr>
              <a:t>25</a:t>
            </a:r>
            <a:endParaRPr lang="it-IT" sz="1400" b="1">
              <a:solidFill>
                <a:srgbClr val="952323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 rot="10872898" flipV="1">
            <a:off x="2700338" y="5013325"/>
            <a:ext cx="438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952323"/>
                </a:solidFill>
                <a:latin typeface="Verdana" pitchFamily="34" charset="0"/>
                <a:ea typeface="ＭＳ Ｐゴシック" pitchFamily="34" charset="-128"/>
              </a:rPr>
              <a:t>27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4464050" y="3968750"/>
            <a:ext cx="438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952323"/>
                </a:solidFill>
                <a:latin typeface="Verdana" pitchFamily="34" charset="0"/>
                <a:ea typeface="ＭＳ Ｐゴシック" pitchFamily="34" charset="-128"/>
              </a:rPr>
              <a:t>34</a:t>
            </a:r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4751388" y="2600325"/>
            <a:ext cx="503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952323"/>
                </a:solidFill>
                <a:latin typeface="Verdana" pitchFamily="34" charset="0"/>
                <a:ea typeface="ＭＳ Ｐゴシック" pitchFamily="34" charset="-128"/>
              </a:rPr>
              <a:t>18</a:t>
            </a:r>
          </a:p>
        </p:txBody>
      </p: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6480175" y="3429000"/>
            <a:ext cx="438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1">
                <a:solidFill>
                  <a:srgbClr val="952323"/>
                </a:solidFill>
                <a:latin typeface="Verdana" pitchFamily="34" charset="0"/>
                <a:ea typeface="ＭＳ Ｐゴシック" pitchFamily="34" charset="-128"/>
              </a:rPr>
              <a:t>18</a:t>
            </a:r>
            <a:endParaRPr lang="it-IT" sz="1400" b="1">
              <a:solidFill>
                <a:srgbClr val="952323"/>
              </a:solidFill>
              <a:latin typeface="Verdana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MS Users Support Overview">
  <a:themeElements>
    <a:clrScheme name="CMS Users Support Overview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MS Users Support Overview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MS Users Support Overvi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S Users Support Overvi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S Users Support Overvi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S Users Support Overvi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S Users Support Overvi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S Users Support Overvi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S Users Support Overvi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14284</TotalTime>
  <Words>931</Words>
  <Application>Microsoft Office PowerPoint</Application>
  <PresentationFormat>Presentazione su schermo (4:3)</PresentationFormat>
  <Paragraphs>187</Paragraphs>
  <Slides>23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30" baseType="lpstr">
      <vt:lpstr>ＭＳ Ｐゴシック</vt:lpstr>
      <vt:lpstr>Arial</vt:lpstr>
      <vt:lpstr>Palatino Linotype</vt:lpstr>
      <vt:lpstr>Tahoma</vt:lpstr>
      <vt:lpstr>Verdana</vt:lpstr>
      <vt:lpstr>Wingdings</vt:lpstr>
      <vt:lpstr>CMS Users Support Overview</vt:lpstr>
      <vt:lpstr>Presentazione standard di PowerPoint</vt:lpstr>
      <vt:lpstr>Presentazione standard di PowerPoint</vt:lpstr>
      <vt:lpstr>Storia della Corte Penale Internazionale</vt:lpstr>
      <vt:lpstr>Organi della Corte: A.S.P.</vt:lpstr>
      <vt:lpstr>Organi della Corte: Presidenza</vt:lpstr>
      <vt:lpstr>Organi della Corte: Giudici</vt:lpstr>
      <vt:lpstr>Organi della Corte: Procura (OTP)</vt:lpstr>
      <vt:lpstr>Organi della Corte: Registry</vt:lpstr>
      <vt:lpstr>122 Stati Parte</vt:lpstr>
      <vt:lpstr>Finalità della Corte</vt:lpstr>
      <vt:lpstr>Giurisdizione ratione materiae</vt:lpstr>
      <vt:lpstr>Giurisdizione ratione pesonae, loci, temporis – artt. 11 e 12 </vt:lpstr>
      <vt:lpstr>Giurisdizione universale – art. 13(b)</vt:lpstr>
      <vt:lpstr>Attivazione della Corte - art. 13</vt:lpstr>
      <vt:lpstr>Complementarietá – preambolo e artt. 1 e 17</vt:lpstr>
      <vt:lpstr>Normativa applicabile - art. 21</vt:lpstr>
      <vt:lpstr>Principi in tema di responsabilitá</vt:lpstr>
      <vt:lpstr>Le vittime – art. 68</vt:lpstr>
      <vt:lpstr> 8 Situationi</vt:lpstr>
      <vt:lpstr>Casi</vt:lpstr>
      <vt:lpstr>Forza, debolezze, sfide</vt:lpstr>
      <vt:lpstr>La CPI e l’Italia</vt:lpstr>
      <vt:lpstr>La nuova sede della Corte</vt:lpstr>
    </vt:vector>
  </TitlesOfParts>
  <Company>ICC-CPI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Technologies at the disposal of the teams</dc:title>
  <dc:creator>flores</dc:creator>
  <cp:lastModifiedBy>piana daniela</cp:lastModifiedBy>
  <cp:revision>943</cp:revision>
  <cp:lastPrinted>2013-10-17T09:24:03Z</cp:lastPrinted>
  <dcterms:created xsi:type="dcterms:W3CDTF">2007-03-25T15:24:29Z</dcterms:created>
  <dcterms:modified xsi:type="dcterms:W3CDTF">2014-11-17T20:43:22Z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Banuelos Robles, Iliana</vt:lpwstr>
  </property>
  <property fmtid="{D5CDD505-2E9C-101B-9397-08002B2CF9AE}" pid="3" name="display_urn:schemas-microsoft-com:office:office#Author">
    <vt:lpwstr>Banuelos Robles, Iliana</vt:lpwstr>
  </property>
</Properties>
</file>